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ъведение" id="{01fea9f0-9705-20f2-fc0d-7c9e49863948}">
          <p14:sldIdLst>
            <p14:sldId id="256"/>
            <p14:sldId id="257"/>
            <p14:sldId id="258"/>
          </p14:sldIdLst>
        </p14:section>
        <p14:section name="Как работи" id="{8e34e7ed-01c8-2e92-268f-20c7211a0cb4}">
          <p14:sldIdLst>
            <p14:sldId id="259"/>
            <p14:sldId id="260"/>
            <p14:sldId id="261"/>
          </p14:sldIdLst>
        </p14:section>
        <p14:section name="Екрани" id="{fc82acf5-abe7-88cf-f553-6174fec8bae0}">
          <p14:sldIdLst>
            <p14:sldId id="262"/>
            <p14:sldId id="263"/>
            <p14:sldId id="264"/>
          </p14:sldIdLst>
        </p14:section>
        <p14:section name="Рамка" id="{aadb559a-3441-4d29-c2be-198619dcdfb7}">
          <p14:sldIdLst>
            <p14:sldId id="265"/>
            <p14:sldId id="266"/>
            <p14:sldId id="267"/>
          </p14:sldIdLst>
        </p14:section>
        <p14:section name="Модел и покупка" id="{b20baf0a-bf7b-17e7-cce7-eb3e7a987f5b}">
          <p14:sldIdLst>
            <p14:sldId id="268"/>
            <p14:sldId id="269"/>
          </p14:sldIdLst>
        </p14:section>
        <p14:section name="Пускане" id="{29064b97-2a8f-af21-4700-f19b76c9c9ed}">
          <p14:sldIdLst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KAI означава Kindergarden AI. Това е система за безопасност в детските градини. Тя предупреждава персонала веднага, когато малко дете напусне безопасния периметър на двора. Днес ще покажа как работи, на какво стъпва, колко струва за всяка градина, как се купува и как се пуска във всички градини от 1 септември 2027. Всички цени в презентацията са оценки в евро без ДДС, освен където е казано друго, а данните в екраните са примерни.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Бизнес планът поставя проблема ясно. При малките деца дори кратко забавяне, докато разберем, че дете е излязло от двора, може да има сериозни последици. Рисковите места са дворът, входовете и изходите. Обхватът е голям: по данни на НСИ за учебната 2025/2026 година има 1 829 детски градини, от тях 130 частни. Предложението обхваща 1 699 общински и държавни градини с около 200 000 деца, средно около 118 деца на градина. Частните градини могат да се включат със собствени средства. KAI е помощник на персонала. Той не замества надзора.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KAI прави три неща. Първо, засича. Тази част купуваме: Bosch IVA Pro на портите, където камерата мери ръста в метри, и Genetec KiwiVision за двора и оградата. Второ, KAI решава кой сигнал е важен точно сега и до кого да стигне: по графика, по режим двор, по правилото за нисък обект без придружител, с потвърждение и ескалация. Трето, всичко влиза в регистър с клип и журнал, а общината вижда табла и отчети.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Ето един сигнал секунда по секунда. В 10:42:07 камерата на Порта 2 вижда нисък обект, около 1,05 метра, който излиза навън. След половин секунда Genetec записва събитието и пази клип от 20 секунди. След още половин секунда KAI проверява правилата: две групи са на двора, порта 2 е в наблюдаваната зона и до детето няма възрастен. Затова това е критичен сигнал. На място светва лампа и звучи сигнал, а известието стига до телефона на дежурния учител за около 3 секунди. Учителят на група Калинки потвърждава след 12 секунди и детето е върнато. Ако никой не потвърди за 30 секунди, системата ескалира. Времената са оценка за целевата система и са същите цели, по които се приема всеки обект.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Това е най-важният слайд. KAI стъпва на видеонаблюдение. Долните два слоя са монтаж, мрежа и захранване, и видео сървър с анализ. Те се купуват и се настройват за всяка градина: височини, ъгли, осветление, покритие на оградата и портите. Ако камерата е монтирана накриво, никоя платформа отгоре няма да го поправи. Те са перо 1: еднократно 22 400 евро без ДДС на обект, с монтаж, пет години поддръжка и свързаност. Третият слой са правилата на KAI, четвъртият са интеграциите с таблата и електронните дневници. Те са перо 2, годишната услуга от 27 евро на дете без ДДС. Цените са оценка.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Архитектурата е в три части. В градината са камерите, анализът в камерите Bosch на портите, датчиците с лампа и звук и локален сървър с Genetec Security Center за запис и анализ. Камерите са в отделна мрежа, отделена от интернета на градината. Връзката е през две SIM карти от А1 и Vivacom, така че при отпадане на единия оператор системата продължава да работи. Към платформата KAI в България и ЕС по VPN минават само събития и кратък клип при сигнал. Платформата прилага правилата, праща сигналите, води регистъра и следи дали техниката работи. Сигналите стигат до телефоните на персонала, а директорът и общината виждат таблата. Нямаме отделно приложение за родителите: известията и присъствията минават през електронните дневници, които МОН вече финансира по НП „ИКТ“, чрез API. Към МОН отиват само обобщени отчети. Видеото не напуска градината без право и запис в журнала.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Това е таблото на директора в примерната ДГ номер 1 Слънце, в 10:44. Горе са камерите, сензорите, групите на двора и сигналите днес. Планът показва двора: кои части на оградата се наблюдават, къде са групите Пчелички и Калинки и къде е сигналът от Порта 2. Вдясно са зоните и тяхното състояние. Genetec и Bosch дават събитията. KAI знае кои групи са навън и показва всичко на един план.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Това е първият екран на координатора в общината. Данните са примерни: в примера общината има десет градини, 1 185 деца и 60 камери, от които работят 59. Всяка община вижда своите градини, колкото и да са. Днес има 4 сигнала, нито един непотвърден, средно 16 секунди до потвърждение. ДГ 1 има потвърден сигнал, а в ДГ 3 една камера не работи и това се вижда веднага. Сигналите отиват при персонала на градината. Общината вижда дали някой е потвърдил и дали техниката работи. Таблото е част от годишната услуга.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Приложението е само за персонала и е част от годишната услуга от 27 евро на дете. Първият екран е критичният сигнал: заема целия екран и звъни дори в тих режим. Учителят натиска Отивам или Фалшив сигнал. Вторият екран записва резултата: детето е върнато, клипът се пази 30 дни. Третият екран е режим двор. Учителят казва кога групата излиза. Когато няма група навън, оградата не вдига сигнали и фалшивите сигнали намаляват. Отделно приложение за родителите няма: известията и присъствията към родителите минават през електронните дневници, които градините вече ползват.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Поверителността е заложена в самия продукт. KAI не разпознава лица, не оценява възраст по лице и не разпознава емоции. Разпознаването на емоции в образователни институции е забранено от AI Act от 2 февруари 2025 г. Системата вижда нисък обект без придружител. Тя не установява кое е детето. Правният път: ОВЗД е задължителна, правим шаблон на ниво община. Ако остатъчният риск остане висок, следва предварителна консултация с КЗЛД по член 36. ДАЗД не допуска камери в спални и санитарни помещения, а видеото виждат само лица, определени от директора. Задълженията за високорискови системи по AI Act са отложени до декември 2027 г. според публикации за Digital Omnibus. Всичко това проверяваме с юрист. Това не е правно становище.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Често питат защо не купим готово решение от Hikvision или Dahua. И двамата продават решения за училища и университети: периметър, контрол на достъпа, присъствия, класни стаи и диспечерска платформа, HikCentral Professional и Dahua DSS. Решение за детски градини нямат. Hikvision има Student Pick-up: детето излиза само с определен родител, но системата разчита на лицата и картите на децата. За деца от 3 до 7 години това не става и е биометрия. Dahua засича катерене и бой в общите зони. От това KAI взима само катеренето по оградата, като опция. Засичане на бой не предлагаме, защото не е пропорционално. И двамата масово предлагат лицево разпознаване за присъствия. В ЕС това вече е санкционирано: в Швеция през 2019 г. училищното настоятелство в Шелефтео получи глоба от 200 000 шведски крони, а във Франция CNIL през 2019 г. се противопостави на лицево разпознаване на входа на два лицея. KAI прави специфичното за детската градина: график, режим двор, нисък обект без придружител, ескалация и регистър. Работи с всякакви камери, не използва лица и идва с пакет за съответствие.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Тук показваме как KAI расте на слоеве. Основата остава ядрото и не се променя: видео, порти, сигнал на място, правила и регистър. Тя се плаща с двете пера: оборудване на обект и годишна услуга на дете. Над нея има две опции. Те са извън двете пера, избират ги общината и родителите и се плащат отделно, а метките се дават само със съгласие на родителите. Опция А е автоматично предаване и вземане. Детето носи метка, родителят има ключодържател, карта или QR код, а портата има електрическа ключалка. Ключалката се отваря само с метка или карта на възрастен, затова детето не може да излезе само. Присъствията и вземанията се записват сами и отиват в електронния дневник. Учителят остава отговорен за предаването и потвърждава с едно докосване. При пожарна аларма ключалката се отключва автоматично. Оценката е около 33 евро на дете годишно без ДДС. Опция Б са зони в двора със същите метки: последно видяно по зони, автоматично преброяване при прибиране и режим търсене. Той пази пътя само за последните 30 до 60 минути и се отваря само при инцидент, със запис в журнала. Оценката е около 13 евро на дете годишно без ДДС. Защо като опции, а не в основата? Бизнес планът изключва GPS устройства и постоянно носени проследяващи устройства и това остава в сила. Метката е ограничен, различен случай: само в градината, по желание, без GPS и без история. Затова представяме метката като ключ за безопасно излизане през портата, не като проследяващо устройство, и преди широко въвеждане търсим становище от МОН, КЗЛД и ДАЗД. Не правим GPS, телефон за детето, история за дни, проследяване извън градината, засичане в сградата освен на входа и лица.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Моделът има две отделни пера в нов модул на Националната програма „Осигуряване на съвременна, сигурна и достъпна образователна среда“. Перо 1 е еднократно, на обект: 22 400 евро без ДДС, 26 880 евро с ДДС. В него са две камери на портите с анализ на ръста, Bosch IVA Pro, за 3 400 евро, четири камери за двора и оградата за 2 800, лицензи за Genetec Security Center и KiwiVision за 3 800, локален сървър за запис за 3 000, мрежа, рутер и резервно захранване за 1 400, датчици на портите с лампа и звук на място за 800, монтаж, въвеждане и обучение за 2 800, пет години техническа поддръжка и резервни части за 2 000 и пет години свързаност с две SIM карти от А1 и Vivacom за 2 400 евро. За 1 699 градини това са около 38,1 милиона евро. Филиал на друг адрес получава пакет за всяка сграда с двор. Перо 2 е годишна услуга: 27 евро на дете без ДДС, 32,40 с ДДС. Тя включва платформата KAI, правилата и сигналите, наблюдението и поддръжката, обслужването от сертифициран партньор, отчетите и връзката с електронните дневници по изискване 7 на НП „ИКТ“, обновяването, защитата и годишен независим одит. Градина с 15 деца плаща 405 евро годишно, средна градина с около 118 деца около 3 190 евро, голяма с 500 деца 13 500 евро. Национално това са 5,4 милиона евро годишно. Цените са оценки без ДДС.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Как купува градината. Първо, МОН дава указания, технически спецификации, списък със сертифицирани решения и средствата по двете пера. Второ, директорът избира сертифициран партньор. Това са национални оператори и интегратори, сертифицирани от KAI. Трето, градината сключва договор 1 за оборудването: до 22 400 евро на обект, с монтаж, пет години поддръжка и свързаност. Всеки обект се приема с протокол. Четвърто, договор 2 е годишната услуга: 27 евро на дете, подписва се всяка година и тръгва след приемането на обекта. И двата договора са под прага за директно възлагане, около 35 800 евро, затова няма процедура по Закона за обществените поръчки и няма рамково споразумение. Изборът е на директора. Отделно приложение за родителите няма: известията и присъствията минават през електронния дневник на градината. Персоналът получава критичния сигнал, потвърждението с едно докосване и режим двор на телефона като част от услугата. Частните градини могат да се включат по същия начин със собствени средства.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Пускането е наведнъж във всички градини. От октомври до декември 2026: решение и работна група с МОН, КЗЛД, НСОРБ и общините. От януари до март 2027: модул в националната програма, указания и технически спецификации. От февруари до април 2027 проверка в три градини, две частни и една общинска, с инсценирани сценарии. От март до май градините сключват двата договора. От май до юли монтаж и приемане с протокол за всеки обект. От 1 септември 2027 всички градини работят. Градина, която се забави, започва по-късно, без да спира останалите. Целите при приемане на всеки обект: до 3 до 5 секунди от засичане до известие, поне 95 процента засечени пресичания в инсценирани сценарии, до 1 или 2 фалшиви сигнала на ден и до 30 секунди до потвърждение, иначе ескалация.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Предлагам три стъпки. Първо, спецификацията и указанията: на kai.ecity.bg са техническите изисквания, пакетът оборудване на обект за 22 400 евро и годишната услуга от 27 евро на дете, без ДДС. По тях общината и директорите могат да се подготвят още сега. Второ, сертифицирани партньори: национални оператори и интегратори, сертифицирани от KAI, монтират оборудването и обслужват градините. Градината избира партньора си и сключва с него двата директни договора. Трето, пускане от 1 септември 2027: договорите до май, монтажът и приемането до юли, а от септември всички градини работят. Благодаря. Въпроси?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I_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691640"/>
            <a:ext cx="51206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6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I_CLOSING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804672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I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54880"/>
            <a:ext cx="201168" cy="20116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31520" y="473659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KAI · Kindergarden AI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"/>
            <a:ext cx="822960" cy="82296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731520"/>
            <a:ext cx="640080" cy="64008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69164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0" b="1" dirty="0">
                <a:solidFill>
                  <a:schemeClr val="bg1"/>
                </a:solidFill>
              </a:rPr>
              <a:t>KAI</a:t>
            </a:r>
            <a:endParaRPr lang="en-US" sz="6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60604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Kindergarden AI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15468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Ранно предупреждение и безопасност в детските градини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3434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Представяне на продукта · октомври 2026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035040" y="822960"/>
            <a:ext cx="2560320" cy="3474720"/>
          </a:xfrm>
          <a:prstGeom prst="roundRect">
            <a:avLst>
              <a:gd name="adj" fmla="val 7143"/>
            </a:avLst>
          </a:prstGeom>
          <a:solidFill>
            <a:schemeClr val="bg1">
              <a:alpha val="8000"/>
            </a:schemeClr>
          </a:solidFill>
          <a:ln w="25400">
            <a:solidFill>
              <a:schemeClr val="bg1">
                <a:alpha val="70000"/>
              </a:schemeClr>
            </a:solidFill>
            <a:prstDash val="dash"/>
          </a:ln>
        </p:spPr>
      </p:sp>
      <p:sp>
        <p:nvSpPr>
          <p:cNvPr id="9" name="Shape 6"/>
          <p:cNvSpPr/>
          <p:nvPr/>
        </p:nvSpPr>
        <p:spPr>
          <a:xfrm>
            <a:off x="6355080" y="1143000"/>
            <a:ext cx="1143000" cy="914400"/>
          </a:xfrm>
          <a:prstGeom prst="roundRect">
            <a:avLst>
              <a:gd name="adj" fmla="val 8000"/>
            </a:avLst>
          </a:prstGeom>
          <a:solidFill>
            <a:schemeClr val="bg1">
              <a:alpha val="20000"/>
            </a:schemeClr>
          </a:solidFill>
          <a:ln/>
        </p:spPr>
      </p:sp>
      <p:sp>
        <p:nvSpPr>
          <p:cNvPr id="10" name="Shape 7"/>
          <p:cNvSpPr/>
          <p:nvPr/>
        </p:nvSpPr>
        <p:spPr>
          <a:xfrm>
            <a:off x="8503920" y="2926080"/>
            <a:ext cx="182880" cy="6858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1" name="Shape 8"/>
          <p:cNvSpPr/>
          <p:nvPr/>
        </p:nvSpPr>
        <p:spPr>
          <a:xfrm>
            <a:off x="8595360" y="2926080"/>
            <a:ext cx="0" cy="6858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766560" y="2743200"/>
            <a:ext cx="146304" cy="146304"/>
          </a:xfrm>
          <a:prstGeom prst="ellipse">
            <a:avLst/>
          </a:prstGeom>
          <a:solidFill>
            <a:schemeClr val="bg1">
              <a:alpha val="75000"/>
            </a:schemeClr>
          </a:solidFill>
          <a:ln/>
        </p:spPr>
      </p:sp>
      <p:sp>
        <p:nvSpPr>
          <p:cNvPr id="13" name="Shape 10"/>
          <p:cNvSpPr/>
          <p:nvPr/>
        </p:nvSpPr>
        <p:spPr>
          <a:xfrm>
            <a:off x="7040880" y="3017520"/>
            <a:ext cx="146304" cy="146304"/>
          </a:xfrm>
          <a:prstGeom prst="ellipse">
            <a:avLst/>
          </a:prstGeom>
          <a:solidFill>
            <a:schemeClr val="bg1">
              <a:alpha val="75000"/>
            </a:schemeClr>
          </a:solidFill>
          <a:ln/>
        </p:spPr>
      </p:sp>
      <p:sp>
        <p:nvSpPr>
          <p:cNvPr id="14" name="Shape 11"/>
          <p:cNvSpPr/>
          <p:nvPr/>
        </p:nvSpPr>
        <p:spPr>
          <a:xfrm>
            <a:off x="6629400" y="3154680"/>
            <a:ext cx="146304" cy="146304"/>
          </a:xfrm>
          <a:prstGeom prst="ellipse">
            <a:avLst/>
          </a:prstGeom>
          <a:solidFill>
            <a:schemeClr val="bg1">
              <a:alpha val="75000"/>
            </a:schemeClr>
          </a:solidFill>
          <a:ln/>
        </p:spPr>
      </p:sp>
      <p:sp>
        <p:nvSpPr>
          <p:cNvPr id="15" name="Shape 12"/>
          <p:cNvSpPr/>
          <p:nvPr/>
        </p:nvSpPr>
        <p:spPr>
          <a:xfrm>
            <a:off x="7269480" y="2651760"/>
            <a:ext cx="146304" cy="146304"/>
          </a:xfrm>
          <a:prstGeom prst="ellipse">
            <a:avLst/>
          </a:prstGeom>
          <a:solidFill>
            <a:schemeClr val="bg1">
              <a:alpha val="75000"/>
            </a:schemeClr>
          </a:solidFill>
          <a:ln/>
        </p:spPr>
      </p:sp>
      <p:sp>
        <p:nvSpPr>
          <p:cNvPr id="16" name="Shape 13"/>
          <p:cNvSpPr/>
          <p:nvPr/>
        </p:nvSpPr>
        <p:spPr>
          <a:xfrm>
            <a:off x="7360920" y="3246120"/>
            <a:ext cx="146304" cy="146304"/>
          </a:xfrm>
          <a:prstGeom prst="ellipse">
            <a:avLst/>
          </a:prstGeom>
          <a:solidFill>
            <a:schemeClr val="bg1">
              <a:alpha val="75000"/>
            </a:schemeClr>
          </a:solidFill>
          <a:ln/>
        </p:spPr>
      </p:sp>
      <p:sp>
        <p:nvSpPr>
          <p:cNvPr id="17" name="Shape 14"/>
          <p:cNvSpPr/>
          <p:nvPr/>
        </p:nvSpPr>
        <p:spPr>
          <a:xfrm>
            <a:off x="8183880" y="3182112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8" name="Shape 15"/>
          <p:cNvSpPr/>
          <p:nvPr/>
        </p:nvSpPr>
        <p:spPr>
          <a:xfrm>
            <a:off x="8074152" y="3072384"/>
            <a:ext cx="402336" cy="402336"/>
          </a:xfrm>
          <a:prstGeom prst="ellipse">
            <a:avLst/>
          </a:prstGeom>
          <a:ln w="19050">
            <a:solidFill>
              <a:schemeClr val="accent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Дори кратко забавяне е рисково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34440"/>
            <a:ext cx="3840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При малките деца всяка секунда е важна, когато дете напусне безопасния периметър.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Най-рисковите места са дворът, входовете и изходите.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KAI помага на персонала да разбере веднага. Системата не заменя човешкия надзор.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457200" y="3749040"/>
            <a:ext cx="640080" cy="640080"/>
          </a:xfrm>
          <a:prstGeom prst="ellipse">
            <a:avLst/>
          </a:prstGeom>
          <a:solidFill>
            <a:schemeClr val="accent2">
              <a:alpha val="45000"/>
            </a:scheme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" y="390906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37490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Обхватът е национален: детски градини във всички общини.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754880" y="1188720"/>
            <a:ext cx="3931920" cy="896112"/>
          </a:xfrm>
          <a:prstGeom prst="roundRect">
            <a:avLst>
              <a:gd name="adj" fmla="val 816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937760" y="1188720"/>
            <a:ext cx="1828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chemeClr val="accent1"/>
                </a:solidFill>
              </a:rPr>
              <a:t>1 699</a:t>
            </a:r>
            <a:endParaRPr lang="en-US" sz="2700" dirty="0"/>
          </a:p>
        </p:txBody>
      </p:sp>
      <p:sp>
        <p:nvSpPr>
          <p:cNvPr id="9" name="Text 6"/>
          <p:cNvSpPr txBox="1"/>
          <p:nvPr/>
        </p:nvSpPr>
        <p:spPr>
          <a:xfrm>
            <a:off x="6812280" y="1188720"/>
            <a:ext cx="17373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общински и държавни градини, още 130 частни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2212848"/>
            <a:ext cx="3931920" cy="896112"/>
          </a:xfrm>
          <a:prstGeom prst="roundRect">
            <a:avLst>
              <a:gd name="adj" fmla="val 816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37760" y="2212848"/>
            <a:ext cx="1828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chemeClr val="accent1"/>
                </a:solidFill>
              </a:rPr>
              <a:t>≈200 000</a:t>
            </a:r>
            <a:endParaRPr lang="en-US" sz="2700" dirty="0"/>
          </a:p>
        </p:txBody>
      </p:sp>
      <p:sp>
        <p:nvSpPr>
          <p:cNvPr id="12" name="Text 9"/>
          <p:cNvSpPr txBox="1"/>
          <p:nvPr/>
        </p:nvSpPr>
        <p:spPr>
          <a:xfrm>
            <a:off x="6812280" y="2212848"/>
            <a:ext cx="17373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деца в детските градини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754880" y="3236976"/>
            <a:ext cx="3931920" cy="896112"/>
          </a:xfrm>
          <a:prstGeom prst="roundRect">
            <a:avLst>
              <a:gd name="adj" fmla="val 816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0" y="3236976"/>
            <a:ext cx="1828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chemeClr val="accent1"/>
                </a:solidFill>
              </a:rPr>
              <a:t>≈118</a:t>
            </a:r>
            <a:endParaRPr lang="en-US" sz="2700" dirty="0"/>
          </a:p>
        </p:txBody>
      </p:sp>
      <p:sp>
        <p:nvSpPr>
          <p:cNvPr id="15" name="Text 12"/>
          <p:cNvSpPr txBox="1"/>
          <p:nvPr/>
        </p:nvSpPr>
        <p:spPr>
          <a:xfrm>
            <a:off x="6812280" y="3236976"/>
            <a:ext cx="17373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деца средно в една градина</a:t>
            </a:r>
            <a:endParaRPr lang="en-US" sz="1300" dirty="0"/>
          </a:p>
        </p:txBody>
      </p:sp>
      <p:sp>
        <p:nvSpPr>
          <p:cNvPr id="16" name="tag"/>
          <p:cNvSpPr/>
          <p:nvPr/>
        </p:nvSpPr>
        <p:spPr>
          <a:xfrm>
            <a:off x="4754880" y="4297680"/>
            <a:ext cx="548640" cy="219456"/>
          </a:xfrm>
          <a:prstGeom prst="roundRect">
            <a:avLst>
              <a:gd name="adj" fmla="val 20833"/>
            </a:avLst>
          </a:prstGeom>
          <a:solidFill>
            <a:schemeClr val="accent6">
              <a:alpha val="15000"/>
            </a:schemeClr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754880" y="4297680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6"/>
                </a:solidFill>
              </a:rPr>
              <a:t>факт</a:t>
            </a:r>
            <a:endParaRPr lang="en-US" sz="900" dirty="0"/>
          </a:p>
        </p:txBody>
      </p:sp>
      <p:sp>
        <p:nvSpPr>
          <p:cNvPr id="18" name="Text 15"/>
          <p:cNvSpPr txBox="1"/>
          <p:nvPr/>
        </p:nvSpPr>
        <p:spPr>
          <a:xfrm>
            <a:off x="5394960" y="4297680"/>
            <a:ext cx="3291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НСИ, учебна 2025/2026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KAI: правилният човек научава за секунди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KAI засича кога дете излиза от безопасната зона, известява дежурния служител и записва всичко в регистъра.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606040" cy="2788920"/>
          </a:xfrm>
          <a:prstGeom prst="roundRect">
            <a:avLst>
              <a:gd name="adj" fmla="val 2807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892808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2029968"/>
            <a:ext cx="274320" cy="274320"/>
          </a:xfrm>
          <a:prstGeom prst="rect">
            <a:avLst/>
          </a:prstGeom>
        </p:spPr>
      </p:pic>
      <p:sp>
        <p:nvSpPr>
          <p:cNvPr id="7" name="tag"/>
          <p:cNvSpPr/>
          <p:nvPr/>
        </p:nvSpPr>
        <p:spPr>
          <a:xfrm>
            <a:off x="2057400" y="2057400"/>
            <a:ext cx="777240" cy="219456"/>
          </a:xfrm>
          <a:prstGeom prst="roundRect">
            <a:avLst>
              <a:gd name="adj" fmla="val 20833"/>
            </a:avLst>
          </a:prstGeom>
          <a:solidFill>
            <a:schemeClr val="accent2">
              <a:alpha val="25000"/>
            </a:scheme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2057400" y="205740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купува се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5603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Засичане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108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Bosch IVA Pro на портите мери ръст в метри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Genetec KiwiVision за двора и оградата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Без лице и без биометрия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268980" y="1691640"/>
            <a:ext cx="2606040" cy="2788920"/>
          </a:xfrm>
          <a:prstGeom prst="roundRect">
            <a:avLst>
              <a:gd name="adj" fmla="val 2807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7580" y="1892808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4740" y="2029968"/>
            <a:ext cx="274320" cy="274320"/>
          </a:xfrm>
          <a:prstGeom prst="rect">
            <a:avLst/>
          </a:prstGeom>
        </p:spPr>
      </p:pic>
      <p:sp>
        <p:nvSpPr>
          <p:cNvPr id="14" name="tag"/>
          <p:cNvSpPr/>
          <p:nvPr/>
        </p:nvSpPr>
        <p:spPr>
          <a:xfrm>
            <a:off x="4869180" y="2057400"/>
            <a:ext cx="777240" cy="219456"/>
          </a:xfrm>
          <a:prstGeom prst="roundRect">
            <a:avLst>
              <a:gd name="adj" fmla="val 20833"/>
            </a:avLst>
          </a:prstGeom>
          <a:solidFill>
            <a:schemeClr val="accent1">
              <a:alpha val="15000"/>
            </a:schemeClr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69180" y="205740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KAI</a:t>
            </a:r>
            <a:endParaRPr lang="en-US" sz="900" dirty="0"/>
          </a:p>
        </p:txBody>
      </p:sp>
      <p:sp>
        <p:nvSpPr>
          <p:cNvPr id="16" name="Text 12"/>
          <p:cNvSpPr txBox="1"/>
          <p:nvPr/>
        </p:nvSpPr>
        <p:spPr>
          <a:xfrm>
            <a:off x="3497580" y="25603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Сигнал до правилния човек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3497580" y="3108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График и режим „двор“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Нисък обект без придружител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Потвърждение и ескалация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6080760" y="1691640"/>
            <a:ext cx="2606040" cy="2788920"/>
          </a:xfrm>
          <a:prstGeom prst="roundRect">
            <a:avLst>
              <a:gd name="adj" fmla="val 2807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309360" y="1892808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2029968"/>
            <a:ext cx="274320" cy="274320"/>
          </a:xfrm>
          <a:prstGeom prst="rect">
            <a:avLst/>
          </a:prstGeom>
        </p:spPr>
      </p:pic>
      <p:sp>
        <p:nvSpPr>
          <p:cNvPr id="21" name="tag"/>
          <p:cNvSpPr/>
          <p:nvPr/>
        </p:nvSpPr>
        <p:spPr>
          <a:xfrm>
            <a:off x="7680960" y="2057400"/>
            <a:ext cx="777240" cy="219456"/>
          </a:xfrm>
          <a:prstGeom prst="roundRect">
            <a:avLst>
              <a:gd name="adj" fmla="val 20833"/>
            </a:avLst>
          </a:prstGeom>
          <a:solidFill>
            <a:schemeClr val="accent1">
              <a:alpha val="15000"/>
            </a:schemeClr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680960" y="205740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KAI</a:t>
            </a:r>
            <a:endParaRPr lang="en-US" sz="900" dirty="0"/>
          </a:p>
        </p:txBody>
      </p:sp>
      <p:sp>
        <p:nvSpPr>
          <p:cNvPr id="23" name="Text 18"/>
          <p:cNvSpPr txBox="1"/>
          <p:nvPr/>
        </p:nvSpPr>
        <p:spPr>
          <a:xfrm>
            <a:off x="6309360" y="25603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Регистър и отчетност</a:t>
            </a:r>
            <a:endParaRPr lang="en-US" sz="1600" dirty="0"/>
          </a:p>
        </p:txBody>
      </p:sp>
      <p:sp>
        <p:nvSpPr>
          <p:cNvPr id="24" name="Text 19"/>
          <p:cNvSpPr txBox="1"/>
          <p:nvPr/>
        </p:nvSpPr>
        <p:spPr>
          <a:xfrm>
            <a:off x="6309360" y="3108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Регистър на инцидентите с клип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Журнал на достъпа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Табла и отчети за общината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Един сигнал: потвърждение за 12 секунди</a:t>
            </a:r>
            <a:endParaRPr lang="en-US" sz="2600" dirty="0"/>
          </a:p>
        </p:txBody>
      </p:sp>
      <p:sp>
        <p:nvSpPr>
          <p:cNvPr id="3" name="tag"/>
          <p:cNvSpPr/>
          <p:nvPr/>
        </p:nvSpPr>
        <p:spPr>
          <a:xfrm>
            <a:off x="457200" y="987552"/>
            <a:ext cx="1188720" cy="219456"/>
          </a:xfrm>
          <a:prstGeom prst="roundRect">
            <a:avLst>
              <a:gd name="adj" fmla="val 20833"/>
            </a:avLst>
          </a:prstGeom>
          <a:solidFill>
            <a:schemeClr val="accent4">
              <a:alpha val="15000"/>
            </a:scheme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9875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4"/>
                </a:solidFill>
              </a:rPr>
              <a:t>примерни данни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737360" y="98755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ДГ № 1 „Слънце“, вторник, 6 октомври 2026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280160" y="2194560"/>
            <a:ext cx="6583680" cy="0"/>
          </a:xfrm>
          <a:prstGeom prst="line">
            <a:avLst/>
          </a:prstGeom>
          <a:noFill/>
          <a:ln w="25400">
            <a:solidFill>
              <a:schemeClr val="accent1">
                <a:alpha val="60000"/>
              </a:scheme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02920" y="1417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0 с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1719072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10:42:07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124712" y="2039112"/>
            <a:ext cx="310896" cy="310896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30352" y="2514600"/>
            <a:ext cx="149961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Камера B2 на Порта 2 засича нисък обект, около 1,05 м, който излиза навън.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2148840" y="1417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+0,5 с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2770632" y="2039112"/>
            <a:ext cx="310896" cy="31089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176272" y="2514600"/>
            <a:ext cx="149961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Genetec приема събитието и запазва клип от 20 с.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3794760" y="1417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+1 с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4416552" y="2039112"/>
            <a:ext cx="310896" cy="31089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822192" y="2514600"/>
            <a:ext cx="149961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KAI проверява правилата. Режим „двор“ е активен, до детето няма възрастен.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5440680" y="1417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+3 с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062472" y="2039112"/>
            <a:ext cx="310896" cy="31089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68112" y="2514600"/>
            <a:ext cx="149961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Лампа и звук на място, критичен сигнал до телефона на дежурния.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7086600" y="1417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6"/>
                </a:solidFill>
              </a:rPr>
              <a:t>+12 с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1719072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10:42:19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708392" y="2039112"/>
            <a:ext cx="310896" cy="310896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114032" y="2514600"/>
            <a:ext cx="149961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Учителят на гр. „Калинки“ потвърждава. Детето е върнато.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457200" y="3931920"/>
            <a:ext cx="8229600" cy="594360"/>
          </a:xfrm>
          <a:prstGeom prst="roundRect">
            <a:avLst>
              <a:gd name="adj" fmla="val 12308"/>
            </a:avLst>
          </a:prstGeom>
          <a:solidFill>
            <a:schemeClr val="accent2">
              <a:alpha val="20000"/>
            </a:schemeClr>
          </a:solidFill>
          <a:ln/>
        </p:spPr>
      </p:sp>
      <p:sp>
        <p:nvSpPr>
          <p:cNvPr id="25" name="Shape 23"/>
          <p:cNvSpPr/>
          <p:nvPr/>
        </p:nvSpPr>
        <p:spPr>
          <a:xfrm>
            <a:off x="594360" y="4014216"/>
            <a:ext cx="429768" cy="42976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802" y="4121658"/>
            <a:ext cx="214884" cy="214884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1188720" y="3931920"/>
            <a:ext cx="5760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Без потвърждение за 30 с KAI ескалира към втория дежурен и директора със SMS и обаждане.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7086600" y="393192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Времената са оценка и цели при приемане.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Основата е видеонаблюдението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73152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21792" y="1280160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21792" y="1280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117043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Интеграции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463040"/>
            <a:ext cx="4297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Табла, електронни дневници чрез API, отчети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4480560" y="117043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перо 2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57200" y="1938528"/>
            <a:ext cx="5120640" cy="731520"/>
          </a:xfrm>
          <a:prstGeom prst="roundRect">
            <a:avLst>
              <a:gd name="adj" fmla="val 10000"/>
            </a:avLst>
          </a:prstGeom>
          <a:solidFill>
            <a:schemeClr val="accent2">
              <a:alpha val="45000"/>
            </a:schemeClr>
          </a:solidFill>
          <a:ln/>
        </p:spPr>
      </p:sp>
      <p:sp>
        <p:nvSpPr>
          <p:cNvPr id="10" name="Shape 8"/>
          <p:cNvSpPr/>
          <p:nvPr/>
        </p:nvSpPr>
        <p:spPr>
          <a:xfrm>
            <a:off x="621792" y="2121408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21792" y="2121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" y="201168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Правила KAI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2304288"/>
            <a:ext cx="4297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График, режим „двор“, ескалация, регистър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480560" y="2011680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перо 2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" y="2779776"/>
            <a:ext cx="5120640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</p:sp>
      <p:sp>
        <p:nvSpPr>
          <p:cNvPr id="16" name="Shape 14"/>
          <p:cNvSpPr/>
          <p:nvPr/>
        </p:nvSpPr>
        <p:spPr>
          <a:xfrm>
            <a:off x="621792" y="2962656"/>
            <a:ext cx="365760" cy="365760"/>
          </a:xfrm>
          <a:prstGeom prst="ellipse">
            <a:avLst/>
          </a:prstGeom>
          <a:solidFill>
            <a:schemeClr val="bg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21792" y="29626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2852928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Видео сървър и анализ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143000" y="3145536"/>
            <a:ext cx="4297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Genetec Security Center, KiwiVision, Bosch IVA Pro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4480560" y="2852928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перо 1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57200" y="3621024"/>
            <a:ext cx="5120640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792" y="3803904"/>
            <a:ext cx="365760" cy="365760"/>
          </a:xfrm>
          <a:prstGeom prst="ellipse">
            <a:avLst/>
          </a:prstGeom>
          <a:solidFill>
            <a:schemeClr val="bg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21792" y="38039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369417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Монтаж, мрежа, захранване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143000" y="3986784"/>
            <a:ext cx="4297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Камери на правилните места, отделна мрежа, UPS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4480560" y="3694176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перо 1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4462272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↑ сигналът тръгва отдолу нагоре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5943600" y="10972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22 400 €</a:t>
            </a:r>
            <a:endParaRPr lang="en-US" sz="4000" dirty="0"/>
          </a:p>
        </p:txBody>
      </p:sp>
      <p:sp>
        <p:nvSpPr>
          <p:cNvPr id="29" name="Text 27"/>
          <p:cNvSpPr txBox="1"/>
          <p:nvPr/>
        </p:nvSpPr>
        <p:spPr>
          <a:xfrm>
            <a:off x="5943600" y="18745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еднократно на обект за основата: 6 камери, анализ, сървър, монтаж, 5 години поддръжка и свързаност.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94360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+ 27 €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 на дете годишно за горните слоеве</a:t>
            </a:r>
            <a:endParaRPr lang="en-US" sz="1300" dirty="0"/>
          </a:p>
        </p:txBody>
      </p:sp>
      <p:sp>
        <p:nvSpPr>
          <p:cNvPr id="31" name="tag"/>
          <p:cNvSpPr/>
          <p:nvPr/>
        </p:nvSpPr>
        <p:spPr>
          <a:xfrm>
            <a:off x="5943600" y="3383280"/>
            <a:ext cx="685800" cy="219456"/>
          </a:xfrm>
          <a:prstGeom prst="roundRect">
            <a:avLst>
              <a:gd name="adj" fmla="val 20833"/>
            </a:avLst>
          </a:prstGeom>
          <a:solidFill>
            <a:schemeClr val="accent2">
              <a:alpha val="25000"/>
            </a:schemeClr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5943600" y="3383280"/>
            <a:ext cx="685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оценка</a:t>
            </a:r>
            <a:endParaRPr lang="en-US" sz="900" dirty="0"/>
          </a:p>
        </p:txBody>
      </p:sp>
      <p:sp>
        <p:nvSpPr>
          <p:cNvPr id="33" name="Text 31"/>
          <p:cNvSpPr txBox="1"/>
          <p:nvPr/>
        </p:nvSpPr>
        <p:spPr>
          <a:xfrm>
            <a:off x="5943600" y="37947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Без добра основа нищо отгоре не работи.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Архитектура: видеото остава в градината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423160" cy="2971800"/>
          </a:xfrm>
          <a:prstGeom prst="roundRect">
            <a:avLst>
              <a:gd name="adj" fmla="val 3019"/>
            </a:avLst>
          </a:prstGeom>
          <a:solidFill>
            <a:schemeClr val="accent5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2618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" y="1376172"/>
            <a:ext cx="228600" cy="2286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88720" y="1261872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Детска градина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874520"/>
            <a:ext cx="2103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Камери в двора, анализ с KiwiVision</a:t>
            </a:r>
            <a:endParaRPr lang="en-US" sz="1200" dirty="0"/>
          </a:p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Bosch IVA Pro на портите</a:t>
            </a:r>
            <a:endParaRPr lang="en-US" sz="1200" dirty="0"/>
          </a:p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Датчици, лампа и звук на портите</a:t>
            </a:r>
            <a:endParaRPr lang="en-US" sz="1200" dirty="0"/>
          </a:p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Локален сървър с Genetec: запис</a:t>
            </a:r>
            <a:endParaRPr lang="en-US" sz="1200" dirty="0"/>
          </a:p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Отделна мрежа, 2 SIM карти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0" y="1097280"/>
            <a:ext cx="2286000" cy="2971800"/>
          </a:xfrm>
          <a:prstGeom prst="roundRect">
            <a:avLst>
              <a:gd name="adj" fmla="val 320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2618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180" y="1376172"/>
            <a:ext cx="228600" cy="2286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160520" y="1261872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Платформа KAI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1874520"/>
            <a:ext cx="1965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Сървъри в България и ЕС</a:t>
            </a:r>
            <a:endParaRPr lang="en-US" sz="1200" dirty="0"/>
          </a:p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Правила, сигнали, регистър</a:t>
            </a:r>
            <a:endParaRPr lang="en-US" sz="1200" dirty="0"/>
          </a:p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Наблюдение и поддръжка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263640" y="1097280"/>
            <a:ext cx="2423160" cy="2971800"/>
          </a:xfrm>
          <a:prstGeom prst="roundRect">
            <a:avLst>
              <a:gd name="adj" fmla="val 3019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446520" y="12618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0820" y="1376172"/>
            <a:ext cx="228600" cy="2286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995160" y="1261872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Хора и системи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6446520" y="1874520"/>
            <a:ext cx="2103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Телефоните на персонала</a:t>
            </a:r>
            <a:endParaRPr lang="en-US" sz="1200" dirty="0"/>
          </a:p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Табла за директора и общината</a:t>
            </a:r>
            <a:endParaRPr lang="en-US" sz="1200" dirty="0"/>
          </a:p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Електронните дневници чрез API</a:t>
            </a:r>
            <a:endParaRPr lang="en-US" sz="1200" dirty="0"/>
          </a:p>
          <a:p>
            <a:pPr marL="139700" indent="-1397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Обобщени отчети за МОН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2880360" y="224028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VPN</a:t>
            </a:r>
            <a:endParaRPr lang="en-US" sz="900" dirty="0"/>
          </a:p>
        </p:txBody>
      </p:sp>
      <p:sp>
        <p:nvSpPr>
          <p:cNvPr id="19" name="Shape 14"/>
          <p:cNvSpPr/>
          <p:nvPr/>
        </p:nvSpPr>
        <p:spPr>
          <a:xfrm>
            <a:off x="2926080" y="2514600"/>
            <a:ext cx="457200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Text 15"/>
          <p:cNvSpPr txBox="1"/>
          <p:nvPr/>
        </p:nvSpPr>
        <p:spPr>
          <a:xfrm>
            <a:off x="2834640" y="260604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събития</a:t>
            </a:r>
            <a:endParaRPr lang="en-US" sz="900" dirty="0"/>
          </a:p>
        </p:txBody>
      </p:sp>
      <p:sp>
        <p:nvSpPr>
          <p:cNvPr id="21" name="Text 16"/>
          <p:cNvSpPr txBox="1"/>
          <p:nvPr/>
        </p:nvSpPr>
        <p:spPr>
          <a:xfrm>
            <a:off x="5715000" y="224028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HTTPS</a:t>
            </a:r>
            <a:endParaRPr lang="en-US" sz="900" dirty="0"/>
          </a:p>
        </p:txBody>
      </p:sp>
      <p:sp>
        <p:nvSpPr>
          <p:cNvPr id="22" name="Shape 17"/>
          <p:cNvSpPr/>
          <p:nvPr/>
        </p:nvSpPr>
        <p:spPr>
          <a:xfrm>
            <a:off x="5760720" y="2514600"/>
            <a:ext cx="457200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3" name="Text 18"/>
          <p:cNvSpPr txBox="1"/>
          <p:nvPr/>
        </p:nvSpPr>
        <p:spPr>
          <a:xfrm>
            <a:off x="5669280" y="260604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сигнали</a:t>
            </a:r>
            <a:endParaRPr lang="en-US" sz="900" dirty="0"/>
          </a:p>
        </p:txBody>
      </p:sp>
      <p:sp>
        <p:nvSpPr>
          <p:cNvPr id="24" name="Shape 19"/>
          <p:cNvSpPr/>
          <p:nvPr/>
        </p:nvSpPr>
        <p:spPr>
          <a:xfrm>
            <a:off x="457200" y="4206240"/>
            <a:ext cx="8229600" cy="411480"/>
          </a:xfrm>
          <a:prstGeom prst="roundRect">
            <a:avLst>
              <a:gd name="adj" fmla="val 17778"/>
            </a:avLst>
          </a:prstGeom>
          <a:solidFill>
            <a:schemeClr val="accent1"/>
          </a:solidFill>
          <a:ln/>
        </p:spPr>
      </p:sp>
      <p:sp>
        <p:nvSpPr>
          <p:cNvPr id="25" name="Shape 20"/>
          <p:cNvSpPr/>
          <p:nvPr/>
        </p:nvSpPr>
        <p:spPr>
          <a:xfrm>
            <a:off x="548640" y="4247388"/>
            <a:ext cx="329184" cy="329184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4329684"/>
            <a:ext cx="164592" cy="164592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1005840" y="4206240"/>
            <a:ext cx="7589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Навън отиват събития и кратък клип при сигнал. Видео се отваря само при право, с журнал.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Таблото на детската градина</a:t>
            </a:r>
            <a:endParaRPr lang="en-US" sz="2600" dirty="0"/>
          </a:p>
        </p:txBody>
      </p:sp>
      <p:pic>
        <p:nvPicPr>
          <p:cNvPr id="3" name="Image 0" descr="/tmp/claude-501/kai-shots/kg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51560"/>
            <a:ext cx="5404104" cy="3474720"/>
          </a:xfrm>
          <a:prstGeom prst="rect">
            <a:avLst/>
          </a:prstGeom>
          <a:effectLst>
            <a:outerShdw sx="100000" sy="100000" kx="0" ky="0" algn="bl" rotWithShape="0" blurRad="101600" dist="25400" dir="5400000">
              <a:srgbClr val="15201C">
                <a:alpha val="18000"/>
              </a:srgbClr>
            </a:outerShdw>
          </a:effectLst>
        </p:spPr>
      </p:pic>
      <p:sp>
        <p:nvSpPr>
          <p:cNvPr id="4" name="Text 1"/>
          <p:cNvSpPr txBox="1"/>
          <p:nvPr/>
        </p:nvSpPr>
        <p:spPr>
          <a:xfrm>
            <a:off x="6126480" y="10972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Дворът в момента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126480" y="138988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Кои зони се наблюдават и кои групи са навън.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6126480" y="212140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Сигналът на плана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126480" y="2414016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Порта 2 свети, докато сигналът е отворен.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6126480" y="314553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Един поглед за директора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126480" y="3438144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Камери, сензори, групи, сигнали и време до потвърждение.</a:t>
            </a:r>
            <a:endParaRPr lang="en-US" sz="1250" dirty="0"/>
          </a:p>
        </p:txBody>
      </p:sp>
      <p:sp>
        <p:nvSpPr>
          <p:cNvPr id="10" name="tag"/>
          <p:cNvSpPr/>
          <p:nvPr/>
        </p:nvSpPr>
        <p:spPr>
          <a:xfrm>
            <a:off x="6126480" y="4315968"/>
            <a:ext cx="1188720" cy="219456"/>
          </a:xfrm>
          <a:prstGeom prst="roundRect">
            <a:avLst>
              <a:gd name="adj" fmla="val 20833"/>
            </a:avLst>
          </a:prstGeom>
          <a:solidFill>
            <a:schemeClr val="accent4">
              <a:alpha val="15000"/>
            </a:scheme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126480" y="4315968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4"/>
                </a:solidFill>
              </a:rPr>
              <a:t>примерни данни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Таблото на общината</a:t>
            </a:r>
            <a:endParaRPr lang="en-US" sz="2600" dirty="0"/>
          </a:p>
        </p:txBody>
      </p:sp>
      <p:pic>
        <p:nvPicPr>
          <p:cNvPr id="3" name="Image 0" descr="/tmp/claude-501/kai-shots/mun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51560"/>
            <a:ext cx="4553712" cy="3474720"/>
          </a:xfrm>
          <a:prstGeom prst="rect">
            <a:avLst/>
          </a:prstGeom>
          <a:effectLst>
            <a:outerShdw sx="100000" sy="100000" kx="0" ky="0" algn="bl" rotWithShape="0" blurRad="101600" dist="25400" dir="5400000">
              <a:srgbClr val="15201C">
                <a:alpha val="18000"/>
              </a:srgbClr>
            </a:outerShdw>
          </a:effectLst>
        </p:spPr>
      </p:pic>
      <p:sp>
        <p:nvSpPr>
          <p:cNvPr id="4" name="Text 1"/>
          <p:cNvSpPr txBox="1"/>
          <p:nvPr/>
        </p:nvSpPr>
        <p:spPr>
          <a:xfrm>
            <a:off x="5349240" y="109728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Всички градини на един екран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49240" y="1389888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Кои са на линия, къде има сигнал и къде техника не работи.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5349240" y="2121408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Реакцията е измерима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349240" y="2414016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4 сигнала днес, 0 непотвърдени, средно 16 с до потвърждение.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5349240" y="3145536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Видеото остава в градините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349240" y="3438144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Координаторът вижда събития. Градината реагира, общината следи.</a:t>
            </a:r>
            <a:endParaRPr lang="en-US" sz="1250" dirty="0"/>
          </a:p>
        </p:txBody>
      </p:sp>
      <p:sp>
        <p:nvSpPr>
          <p:cNvPr id="10" name="tag"/>
          <p:cNvSpPr/>
          <p:nvPr/>
        </p:nvSpPr>
        <p:spPr>
          <a:xfrm>
            <a:off x="5349240" y="4315968"/>
            <a:ext cx="1188720" cy="219456"/>
          </a:xfrm>
          <a:prstGeom prst="roundRect">
            <a:avLst>
              <a:gd name="adj" fmla="val 20833"/>
            </a:avLst>
          </a:prstGeom>
          <a:solidFill>
            <a:schemeClr val="accent4">
              <a:alpha val="15000"/>
            </a:scheme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5349240" y="4315968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4"/>
                </a:solidFill>
              </a:rPr>
              <a:t>примерни данни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Мобилното приложение за персонала</a:t>
            </a:r>
            <a:endParaRPr lang="en-US" sz="2600" dirty="0"/>
          </a:p>
        </p:txBody>
      </p:sp>
      <p:pic>
        <p:nvPicPr>
          <p:cNvPr id="3" name="Image 0" descr="/tmp/claude-501/kai-shots/mob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51560"/>
            <a:ext cx="4005072" cy="34747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800600" y="109728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Критичен сигнал на цял екран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00600" y="1389888"/>
            <a:ext cx="3886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Звъни и в тих режим. Бутони Отивам и Фалшив сигнал.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4800600" y="2121408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Резултатът влиза в регистъра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800600" y="2414016"/>
            <a:ext cx="3886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Детето е върнато, клипът от 20 с се пази 30 дни.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4800600" y="3145536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Режим „двор“ с един бутон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4800600" y="3438144"/>
            <a:ext cx="3886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Учителят казва кога групата е навън. Без групи навън оградата не вдига сигнали.</a:t>
            </a:r>
            <a:endParaRPr lang="en-US" sz="1250" dirty="0"/>
          </a:p>
        </p:txBody>
      </p:sp>
      <p:sp>
        <p:nvSpPr>
          <p:cNvPr id="10" name="tag"/>
          <p:cNvSpPr/>
          <p:nvPr/>
        </p:nvSpPr>
        <p:spPr>
          <a:xfrm>
            <a:off x="4800600" y="4315968"/>
            <a:ext cx="1188720" cy="219456"/>
          </a:xfrm>
          <a:prstGeom prst="roundRect">
            <a:avLst>
              <a:gd name="adj" fmla="val 20833"/>
            </a:avLst>
          </a:prstGeom>
          <a:solidFill>
            <a:schemeClr val="accent4">
              <a:alpha val="15000"/>
            </a:scheme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800600" y="4315968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4"/>
                </a:solidFill>
              </a:rPr>
              <a:t>примерни данни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Поверителност и закон по проект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1211580"/>
            <a:ext cx="228600" cy="2286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51560" y="10972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Без лицево разпознаване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457200" y="17190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833372"/>
            <a:ext cx="228600" cy="2286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051560" y="171907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Без оценка на възраст по лице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457200" y="23408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55164"/>
            <a:ext cx="228600" cy="2286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051560" y="234086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Без разпознаване на емоции</a:t>
            </a:r>
            <a:endParaRPr lang="en-US" sz="1500" dirty="0"/>
          </a:p>
        </p:txBody>
      </p:sp>
      <p:sp>
        <p:nvSpPr>
          <p:cNvPr id="12" name="Shape 7"/>
          <p:cNvSpPr/>
          <p:nvPr/>
        </p:nvSpPr>
        <p:spPr>
          <a:xfrm>
            <a:off x="457200" y="3108960"/>
            <a:ext cx="3657600" cy="1325880"/>
          </a:xfrm>
          <a:prstGeom prst="roundRect">
            <a:avLst>
              <a:gd name="adj" fmla="val 5517"/>
            </a:avLst>
          </a:prstGeom>
          <a:solidFill>
            <a:schemeClr val="accent5"/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640080" y="3218688"/>
            <a:ext cx="3291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accent1"/>
                </a:solidFill>
              </a:rPr>
              <a:t>Нисък обект без придружител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Системата вижда нисък обект, който излиза без висок обект до себе си. Тя не гледа лица и не установява кое е детето.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4480560" y="1097280"/>
            <a:ext cx="4206240" cy="694944"/>
          </a:xfrm>
          <a:prstGeom prst="roundRect">
            <a:avLst>
              <a:gd name="adj" fmla="val 10526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4617720" y="1097280"/>
            <a:ext cx="11887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ОВЗД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5852160" y="1097280"/>
            <a:ext cx="2743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Задължителна. Шаблон на ниво община и кратко приложение за всяка градина.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4480560" y="1883664"/>
            <a:ext cx="4206240" cy="694944"/>
          </a:xfrm>
          <a:prstGeom prst="roundRect">
            <a:avLst>
              <a:gd name="adj" fmla="val 10526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4617720" y="1883664"/>
            <a:ext cx="11887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КЗЛД, чл. 36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5852160" y="1883664"/>
            <a:ext cx="2743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Предварителна консултация, ако след мерките рискът остане висок.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4480560" y="2670048"/>
            <a:ext cx="4206240" cy="694944"/>
          </a:xfrm>
          <a:prstGeom prst="roundRect">
            <a:avLst>
              <a:gd name="adj" fmla="val 10526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4617720" y="2670048"/>
            <a:ext cx="11887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ДАЗД</a:t>
            </a:r>
            <a:endParaRPr lang="en-US" sz="1200" dirty="0"/>
          </a:p>
        </p:txBody>
      </p:sp>
      <p:sp>
        <p:nvSpPr>
          <p:cNvPr id="22" name="Text 17"/>
          <p:cNvSpPr txBox="1"/>
          <p:nvPr/>
        </p:nvSpPr>
        <p:spPr>
          <a:xfrm>
            <a:off x="5852160" y="2670048"/>
            <a:ext cx="2743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Без камери в спални и санитарни помещения. Видео виждат само определени от директора.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4480560" y="3456432"/>
            <a:ext cx="4206240" cy="694944"/>
          </a:xfrm>
          <a:prstGeom prst="roundRect">
            <a:avLst>
              <a:gd name="adj" fmla="val 10526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4617720" y="3456432"/>
            <a:ext cx="11887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AI Act</a:t>
            </a:r>
            <a:endParaRPr lang="en-US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5852160" y="3456432"/>
            <a:ext cx="2743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Забранено е разпознаване на емоции в образованието. Без лице KAI е далеч от високорисковите категории.</a:t>
            </a:r>
            <a:endParaRPr lang="en-US" sz="1100" dirty="0"/>
          </a:p>
        </p:txBody>
      </p:sp>
      <p:sp>
        <p:nvSpPr>
          <p:cNvPr id="26" name="Text 21"/>
          <p:cNvSpPr txBox="1"/>
          <p:nvPr/>
        </p:nvSpPr>
        <p:spPr>
          <a:xfrm>
            <a:off x="4480560" y="42976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chemeClr val="accent4"/>
                </a:solidFill>
              </a:rPr>
              <a:t>Не е правно становище. Датите и тълкуванията по AI Act проверете с юрист в ОВЗД.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Какво предлагат производителите и защо KAI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846320" cy="384048"/>
          </a:xfrm>
          <a:prstGeom prst="roundRect">
            <a:avLst>
              <a:gd name="adj" fmla="val 19048"/>
            </a:avLst>
          </a:prstGeom>
          <a:solidFill>
            <a:schemeClr val="accent5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051560"/>
            <a:ext cx="292608" cy="29260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124712"/>
            <a:ext cx="146304" cy="14630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60120" y="100584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Производители на камери</a:t>
            </a:r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   Hikvision · Dahua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40680" y="1005840"/>
            <a:ext cx="3246120" cy="384048"/>
          </a:xfrm>
          <a:prstGeom prst="roundRect">
            <a:avLst>
              <a:gd name="adj" fmla="val 19048"/>
            </a:avLst>
          </a:prstGeom>
          <a:solidFill>
            <a:schemeClr val="accent1"/>
          </a:solidFill>
          <a:ln/>
        </p:spPr>
      </p:sp>
      <p:sp>
        <p:nvSpPr>
          <p:cNvPr id="8" name="Shape 5"/>
          <p:cNvSpPr/>
          <p:nvPr/>
        </p:nvSpPr>
        <p:spPr>
          <a:xfrm>
            <a:off x="5532120" y="1051560"/>
            <a:ext cx="292608" cy="29260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272" y="1124712"/>
            <a:ext cx="146304" cy="14630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943600" y="10058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KAI</a:t>
            </a:r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   за детската градина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57200" y="1481328"/>
            <a:ext cx="4846320" cy="594360"/>
          </a:xfrm>
          <a:prstGeom prst="roundRect">
            <a:avLst>
              <a:gd name="adj" fmla="val 12308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594360" y="1481328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Училища и университети.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Периметър, достъп, присъствия, класни стаи, HikCentral Professional и Dahua DSS. Решение за детски градини няма.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5440680" y="1481328"/>
            <a:ext cx="3246120" cy="594360"/>
          </a:xfrm>
          <a:prstGeom prst="roundRect">
            <a:avLst>
              <a:gd name="adj" fmla="val 12308"/>
            </a:avLst>
          </a:prstGeom>
          <a:solidFill>
            <a:schemeClr val="accent2">
              <a:alpha val="20000"/>
            </a:scheme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5577840" y="1481328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График, режим „двор“, нисък обект без придружител, ескалация, регистър.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457200" y="2148840"/>
            <a:ext cx="4846320" cy="594360"/>
          </a:xfrm>
          <a:prstGeom prst="roundRect">
            <a:avLst>
              <a:gd name="adj" fmla="val 12308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594360" y="214884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Hikvision Student Pick-up.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Детето излиза само с определен родител. Разчита на лица и карти на децата: за 3–7 г. не става и е биометрия.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5440680" y="2148840"/>
            <a:ext cx="3246120" cy="594360"/>
          </a:xfrm>
          <a:prstGeom prst="roundRect">
            <a:avLst>
              <a:gd name="adj" fmla="val 12308"/>
            </a:avLst>
          </a:prstGeom>
          <a:solidFill>
            <a:schemeClr val="accent2">
              <a:alpha val="20000"/>
            </a:schemeClr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5577840" y="2148840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Нисък обект без придружител. Без лице и без карта на детето.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457200" y="2816352"/>
            <a:ext cx="4846320" cy="594360"/>
          </a:xfrm>
          <a:prstGeom prst="roundRect">
            <a:avLst>
              <a:gd name="adj" fmla="val 12308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594360" y="2816352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Dahua: катерене и бой.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Засича ги в общите зони на училището.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5440680" y="2816352"/>
            <a:ext cx="3246120" cy="594360"/>
          </a:xfrm>
          <a:prstGeom prst="roundRect">
            <a:avLst>
              <a:gd name="adj" fmla="val 12308"/>
            </a:avLst>
          </a:prstGeom>
          <a:solidFill>
            <a:schemeClr val="accent2">
              <a:alpha val="20000"/>
            </a:schemeClr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5577840" y="2816352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Само катерене по оградата, като опция. Бой не, заради пропорционалността.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457200" y="3483864"/>
            <a:ext cx="4846320" cy="594360"/>
          </a:xfrm>
          <a:prstGeom prst="roundRect">
            <a:avLst>
              <a:gd name="adj" fmla="val 12308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594360" y="3483864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Лица за присъствия.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В ЕС вече е санкционирано: Швеция, 2019, глоба 200 000 SEK в Шелефтео. Франция, CNIL, 2019, против лица на входа на два лицея.</a:t>
            </a: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5440680" y="3483864"/>
            <a:ext cx="3246120" cy="594360"/>
          </a:xfrm>
          <a:prstGeom prst="roundRect">
            <a:avLst>
              <a:gd name="adj" fmla="val 12308"/>
            </a:avLst>
          </a:prstGeom>
          <a:solidFill>
            <a:schemeClr val="accent2">
              <a:alpha val="20000"/>
            </a:schemeClr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5577840" y="3483864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Без лицево разпознаване. Пакет за съответствие: ОВЗД, журнал, права за видео.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457200" y="4206240"/>
            <a:ext cx="8229600" cy="411480"/>
          </a:xfrm>
          <a:prstGeom prst="roundRect">
            <a:avLst>
              <a:gd name="adj" fmla="val 17778"/>
            </a:avLst>
          </a:prstGeom>
          <a:solidFill>
            <a:schemeClr val="accent1"/>
          </a:solidFill>
          <a:ln/>
        </p:spPr>
      </p:sp>
      <p:sp>
        <p:nvSpPr>
          <p:cNvPr id="28" name="Shape 24"/>
          <p:cNvSpPr/>
          <p:nvPr/>
        </p:nvSpPr>
        <p:spPr>
          <a:xfrm>
            <a:off x="548640" y="4247388"/>
            <a:ext cx="329184" cy="329184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4329684"/>
            <a:ext cx="164592" cy="164592"/>
          </a:xfrm>
          <a:prstGeom prst="rect">
            <a:avLst/>
          </a:prstGeom>
        </p:spPr>
      </p:pic>
      <p:sp>
        <p:nvSpPr>
          <p:cNvPr id="30" name="Text 25"/>
          <p:cNvSpPr txBox="1"/>
          <p:nvPr/>
        </p:nvSpPr>
        <p:spPr>
          <a:xfrm>
            <a:off x="1005840" y="4206240"/>
            <a:ext cx="7589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KAI работи с всякакви камери. Добавя специфичното за детската градина, без лица.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Слоеве на безопасността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97280" y="1024128"/>
            <a:ext cx="5074920" cy="1005840"/>
          </a:xfrm>
          <a:prstGeom prst="roundRect">
            <a:avLst>
              <a:gd name="adj" fmla="val 727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234440" y="111556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0452" y="1211580"/>
            <a:ext cx="192024" cy="19202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37360" y="1115568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Опция Б </a:t>
            </a:r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„Зони в двора“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1737360" y="1408176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„Последно видяно“ по зони, автоматично преброяване при прибиране, режим „търсене“ с памет 30–60 мин.</a:t>
            </a:r>
            <a:endParaRPr lang="en-US" sz="1100" dirty="0"/>
          </a:p>
        </p:txBody>
      </p:sp>
      <p:sp>
        <p:nvSpPr>
          <p:cNvPr id="8" name="tag"/>
          <p:cNvSpPr/>
          <p:nvPr/>
        </p:nvSpPr>
        <p:spPr>
          <a:xfrm>
            <a:off x="1737360" y="1773936"/>
            <a:ext cx="2103120" cy="219456"/>
          </a:xfrm>
          <a:prstGeom prst="roundRect">
            <a:avLst>
              <a:gd name="adj" fmla="val 20833"/>
            </a:avLst>
          </a:prstGeom>
          <a:solidFill>
            <a:schemeClr val="accent2">
              <a:alpha val="25000"/>
            </a:scheme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737360" y="1773936"/>
            <a:ext cx="2103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оценка: ≈13 € на дете годишно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777240" y="2103120"/>
            <a:ext cx="5394960" cy="1188720"/>
          </a:xfrm>
          <a:prstGeom prst="roundRect">
            <a:avLst>
              <a:gd name="adj" fmla="val 6154"/>
            </a:avLst>
          </a:prstGeom>
          <a:solidFill>
            <a:schemeClr val="accent2">
              <a:alpha val="20000"/>
            </a:schemeClr>
          </a:solidFill>
          <a:ln/>
        </p:spPr>
      </p:sp>
      <p:sp>
        <p:nvSpPr>
          <p:cNvPr id="11" name="Shape 8"/>
          <p:cNvSpPr/>
          <p:nvPr/>
        </p:nvSpPr>
        <p:spPr>
          <a:xfrm>
            <a:off x="914400" y="219456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12" y="2290572"/>
            <a:ext cx="192024" cy="19202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417320" y="219456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Опция А </a:t>
            </a:r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„Автоматично предаване и вземане“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1417320" y="2487168"/>
            <a:ext cx="4617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Метка на детето + ключодържател на родителя + ключалка на портата. Детето не може да излезе само.</a:t>
            </a:r>
            <a:endParaRPr lang="en-US" sz="1100" dirty="0"/>
          </a:p>
        </p:txBody>
      </p:sp>
      <p:sp>
        <p:nvSpPr>
          <p:cNvPr id="15" name="tag"/>
          <p:cNvSpPr/>
          <p:nvPr/>
        </p:nvSpPr>
        <p:spPr>
          <a:xfrm>
            <a:off x="1417320" y="2944368"/>
            <a:ext cx="2103120" cy="219456"/>
          </a:xfrm>
          <a:prstGeom prst="roundRect">
            <a:avLst>
              <a:gd name="adj" fmla="val 20833"/>
            </a:avLst>
          </a:prstGeom>
          <a:solidFill>
            <a:schemeClr val="accent2">
              <a:alpha val="25000"/>
            </a:schemeClr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417320" y="2944368"/>
            <a:ext cx="2103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оценка: ≈33 € на дете годишно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457200" y="3364992"/>
            <a:ext cx="5715000" cy="640080"/>
          </a:xfrm>
          <a:prstGeom prst="roundRect">
            <a:avLst>
              <a:gd name="adj" fmla="val 11429"/>
            </a:avLst>
          </a:prstGeom>
          <a:solidFill>
            <a:schemeClr val="accent1"/>
          </a:solidFill>
          <a:ln/>
        </p:spPr>
      </p:sp>
      <p:sp>
        <p:nvSpPr>
          <p:cNvPr id="18" name="Shape 14"/>
          <p:cNvSpPr/>
          <p:nvPr/>
        </p:nvSpPr>
        <p:spPr>
          <a:xfrm>
            <a:off x="594360" y="3493008"/>
            <a:ext cx="384048" cy="384048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" y="3589020"/>
            <a:ext cx="192024" cy="19202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1097280" y="34107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Основа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4480560" y="341071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перо 1 и перо 2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1097280" y="367588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Видео, порти, сигнал на място, правила, регистър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612648" y="1097280"/>
            <a:ext cx="0" cy="2176272"/>
          </a:xfrm>
          <a:prstGeom prst="line">
            <a:avLst/>
          </a:prstGeom>
          <a:noFill/>
          <a:ln w="25400">
            <a:solidFill>
              <a:schemeClr val="accent1">
                <a:alpha val="60000"/>
              </a:schemeClr>
            </a:solidFill>
            <a:prstDash val="solid"/>
            <a:headEnd type="triangle"/>
          </a:ln>
        </p:spPr>
      </p:sp>
      <p:sp>
        <p:nvSpPr>
          <p:cNvPr id="24" name="Shape 19"/>
          <p:cNvSpPr/>
          <p:nvPr/>
        </p:nvSpPr>
        <p:spPr>
          <a:xfrm>
            <a:off x="6400800" y="1024128"/>
            <a:ext cx="2286000" cy="2980944"/>
          </a:xfrm>
          <a:prstGeom prst="roundRect">
            <a:avLst>
              <a:gd name="adj" fmla="val 320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6537960" y="1115568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972" y="1211580"/>
            <a:ext cx="192024" cy="192024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7040880" y="111556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Не правим</a:t>
            </a:r>
            <a:endParaRPr lang="en-US" sz="1400" dirty="0"/>
          </a:p>
        </p:txBody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0" y="1709928"/>
            <a:ext cx="146304" cy="146304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6839712" y="1609344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GPS</a:t>
            </a:r>
            <a:endParaRPr lang="en-US" sz="1100" dirty="0"/>
          </a:p>
        </p:txBody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0" y="2093976"/>
            <a:ext cx="146304" cy="146304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839712" y="199339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Телефон за детето</a:t>
            </a:r>
            <a:endParaRPr lang="en-US" sz="1100" dirty="0"/>
          </a:p>
        </p:txBody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80" y="2478024"/>
            <a:ext cx="146304" cy="146304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6839712" y="237744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История за дни</a:t>
            </a:r>
            <a:endParaRPr lang="en-US" sz="1100" dirty="0"/>
          </a:p>
        </p:txBody>
      </p:sp>
      <p:pic>
        <p:nvPicPr>
          <p:cNvPr id="3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3680" y="2862072"/>
            <a:ext cx="146304" cy="146304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6839712" y="2761488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Проследяване извън градината</a:t>
            </a:r>
            <a:endParaRPr lang="en-US" sz="1100" dirty="0"/>
          </a:p>
        </p:txBody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3680" y="3246120"/>
            <a:ext cx="146304" cy="146304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6839712" y="3145536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Засичане в сградата, освен на входа</a:t>
            </a:r>
            <a:endParaRPr lang="en-US" sz="1100" dirty="0"/>
          </a:p>
        </p:txBody>
      </p:sp>
      <p:pic>
        <p:nvPicPr>
          <p:cNvPr id="3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3680" y="3630168"/>
            <a:ext cx="146304" cy="146304"/>
          </a:xfrm>
          <a:prstGeom prst="rect">
            <a:avLst/>
          </a:prstGeom>
        </p:spPr>
      </p:pic>
      <p:sp>
        <p:nvSpPr>
          <p:cNvPr id="39" name="Text 27"/>
          <p:cNvSpPr txBox="1"/>
          <p:nvPr/>
        </p:nvSpPr>
        <p:spPr>
          <a:xfrm>
            <a:off x="6839712" y="3529584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Лица и биометрия</a:t>
            </a:r>
            <a:endParaRPr lang="en-US" sz="1100" dirty="0"/>
          </a:p>
        </p:txBody>
      </p:sp>
      <p:sp>
        <p:nvSpPr>
          <p:cNvPr id="40" name="Shape 28"/>
          <p:cNvSpPr/>
          <p:nvPr/>
        </p:nvSpPr>
        <p:spPr>
          <a:xfrm>
            <a:off x="457200" y="4096512"/>
            <a:ext cx="8229600" cy="521208"/>
          </a:xfrm>
          <a:prstGeom prst="roundRect">
            <a:avLst>
              <a:gd name="adj" fmla="val 14035"/>
            </a:avLst>
          </a:prstGeom>
          <a:solidFill>
            <a:schemeClr val="accent1"/>
          </a:solidFill>
          <a:ln/>
        </p:spPr>
      </p:sp>
      <p:sp>
        <p:nvSpPr>
          <p:cNvPr id="41" name="Shape 29"/>
          <p:cNvSpPr/>
          <p:nvPr/>
        </p:nvSpPr>
        <p:spPr>
          <a:xfrm>
            <a:off x="548640" y="4183380"/>
            <a:ext cx="347472" cy="347472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4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508" y="4270248"/>
            <a:ext cx="173736" cy="173736"/>
          </a:xfrm>
          <a:prstGeom prst="rect">
            <a:avLst/>
          </a:prstGeom>
        </p:spPr>
      </p:pic>
      <p:sp>
        <p:nvSpPr>
          <p:cNvPr id="43" name="Text 30"/>
          <p:cNvSpPr txBox="1"/>
          <p:nvPr/>
        </p:nvSpPr>
        <p:spPr>
          <a:xfrm>
            <a:off x="1005840" y="4096512"/>
            <a:ext cx="75895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Метката е ключ за портата, не проследяващо устройство.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Извън двете пера, по избор на общината и родителите. Метка само със съгласие.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Две пера: оборудване и годишна услуга</a:t>
            </a:r>
            <a:endParaRPr lang="en-US" sz="2600" dirty="0"/>
          </a:p>
        </p:txBody>
      </p:sp>
      <p:sp>
        <p:nvSpPr>
          <p:cNvPr id="3" name="tag"/>
          <p:cNvSpPr/>
          <p:nvPr/>
        </p:nvSpPr>
        <p:spPr>
          <a:xfrm>
            <a:off x="8001000" y="484632"/>
            <a:ext cx="685800" cy="219456"/>
          </a:xfrm>
          <a:prstGeom prst="roundRect">
            <a:avLst>
              <a:gd name="adj" fmla="val 20833"/>
            </a:avLst>
          </a:prstGeom>
          <a:solidFill>
            <a:schemeClr val="accent2">
              <a:alpha val="25000"/>
            </a:scheme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001000" y="484632"/>
            <a:ext cx="685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оценка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4892040" cy="3520440"/>
          </a:xfrm>
          <a:prstGeom prst="roundRect">
            <a:avLst>
              <a:gd name="adj" fmla="val 2078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143000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4"/>
                </a:solidFill>
              </a:rPr>
              <a:t>Перо 1 · еднократно на обект, без ДДС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435608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2 камери на портите с анализ на ръста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4251960" y="143560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3 400 €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00784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4 камери за двора и оградата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4251960" y="1700784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2 800 €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965960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Лицензи Genetec и KiwiVision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4251960" y="196596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3 800 €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231136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Локален сървър за запис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4251960" y="223113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3 000 €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2496312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Мрежа, рутер, резервно захранване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4251960" y="24963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1 400 €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2761488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Датчици на портите, лампа и звук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4251960" y="276148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800 €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3026664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Монтаж, въвеждане, обучение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4251960" y="3026664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2 800 €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3291840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5 години поддръжка и резервни части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4251960" y="32918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2 000 €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3557016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5 години свързаност: 2 SIM, А1 и Vivacom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4251960" y="355701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2 400 €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40080" y="3886200"/>
            <a:ext cx="4526280" cy="0"/>
          </a:xfrm>
          <a:prstGeom prst="line">
            <a:avLst/>
          </a:prstGeom>
          <a:noFill/>
          <a:ln w="9525">
            <a:solidFill>
              <a:schemeClr val="accent4">
                <a:alpha val="50000"/>
              </a:schemeClr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40080" y="393192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Общо на обект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3337560" y="393192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22 400 €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" y="4224528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26 880 € с ДДС · 1 699 градини: ≈38,1 млн. €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532120" y="1051560"/>
            <a:ext cx="3154680" cy="3520440"/>
          </a:xfrm>
          <a:prstGeom prst="roundRect">
            <a:avLst>
              <a:gd name="adj" fmla="val 2319"/>
            </a:avLst>
          </a:prstGeom>
          <a:solidFill>
            <a:schemeClr val="accent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5715000" y="114300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Перо 2 · всяка година, на дете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5715000" y="141732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27 €</a:t>
            </a:r>
            <a:endParaRPr lang="en-US" sz="3600" dirty="0"/>
          </a:p>
        </p:txBody>
      </p:sp>
      <p:sp>
        <p:nvSpPr>
          <p:cNvPr id="32" name="Text 30"/>
          <p:cNvSpPr txBox="1"/>
          <p:nvPr/>
        </p:nvSpPr>
        <p:spPr>
          <a:xfrm>
            <a:off x="6995160" y="146304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</a:rPr>
              <a:t>без ДДС</a:t>
            </a:r>
            <a:endParaRPr lang="en-US" sz="1150" dirty="0"/>
          </a:p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</a:rPr>
              <a:t>32,40 € с ДДС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5715000" y="205740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39700" indent="-1397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Платформа KAI, правила, сигнали</a:t>
            </a:r>
            <a:endParaRPr lang="en-US" sz="1150" dirty="0"/>
          </a:p>
          <a:p>
            <a:pPr marL="139700" indent="-1397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Наблюдение и поддръжка</a:t>
            </a:r>
            <a:endParaRPr lang="en-US" sz="1150" dirty="0"/>
          </a:p>
          <a:p>
            <a:pPr marL="139700" indent="-1397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Обслужване от сертифициран партньор</a:t>
            </a:r>
            <a:endParaRPr lang="en-US" sz="1150" dirty="0"/>
          </a:p>
          <a:p>
            <a:pPr marL="139700" indent="-1397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Отчети и връзка с е-дневниците</a:t>
            </a:r>
            <a:endParaRPr lang="en-US" sz="1150" dirty="0"/>
          </a:p>
          <a:p>
            <a:pPr marL="139700" indent="-1397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Обновяване, защита, годишен одит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5715000" y="3429000"/>
            <a:ext cx="2788920" cy="0"/>
          </a:xfrm>
          <a:prstGeom prst="line">
            <a:avLst/>
          </a:prstGeom>
          <a:noFill/>
          <a:ln w="9525">
            <a:solidFill>
              <a:schemeClr val="bg1">
                <a:alpha val="40000"/>
              </a:schemeClr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5715000" y="3493008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15 деца: 405 € годишно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118 деца: ≈3 190 € годишно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500 деца: 13 500 € годишно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200 000 деца: 5,4 млн. € годишно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купува градината: два договора</a:t>
            </a:r>
            <a:endParaRPr lang="en-US" sz="2600" dirty="0"/>
          </a:p>
        </p:txBody>
      </p:sp>
      <p:sp>
        <p:nvSpPr>
          <p:cNvPr id="3" name="tag"/>
          <p:cNvSpPr/>
          <p:nvPr/>
        </p:nvSpPr>
        <p:spPr>
          <a:xfrm>
            <a:off x="7680960" y="484632"/>
            <a:ext cx="1005840" cy="219456"/>
          </a:xfrm>
          <a:prstGeom prst="roundRect">
            <a:avLst>
              <a:gd name="adj" fmla="val 20833"/>
            </a:avLst>
          </a:prstGeom>
          <a:solidFill>
            <a:schemeClr val="accent1">
              <a:alpha val="15000"/>
            </a:scheme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680960" y="484632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предложение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1920240" cy="251460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1216152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353312"/>
            <a:ext cx="274320" cy="2743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691640" y="1216152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1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8745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Средства и указания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77440"/>
            <a:ext cx="1600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МОН дава указания, технически спецификации, списък със сертифицирани решения и средствата по двете пера.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2560320" y="1051560"/>
            <a:ext cx="1920240" cy="251460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743200" y="121615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1353312"/>
            <a:ext cx="274320" cy="27432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794760" y="1216152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2</a:t>
            </a:r>
            <a:endParaRPr lang="en-US" sz="2600" dirty="0"/>
          </a:p>
        </p:txBody>
      </p:sp>
      <p:sp>
        <p:nvSpPr>
          <p:cNvPr id="15" name="Text 11"/>
          <p:cNvSpPr txBox="1"/>
          <p:nvPr/>
        </p:nvSpPr>
        <p:spPr>
          <a:xfrm>
            <a:off x="2743200" y="18745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Избор на партньор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2743200" y="2377440"/>
            <a:ext cx="1600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Директорът избира сертифициран партньор: национален оператор или интегратор.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4663440" y="1051560"/>
            <a:ext cx="1920240" cy="251460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4846320" y="121615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80" y="1353312"/>
            <a:ext cx="274320" cy="27432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5897880" y="1216152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3</a:t>
            </a:r>
            <a:endParaRPr lang="en-US" sz="2600" dirty="0"/>
          </a:p>
        </p:txBody>
      </p:sp>
      <p:sp>
        <p:nvSpPr>
          <p:cNvPr id="21" name="Text 16"/>
          <p:cNvSpPr txBox="1"/>
          <p:nvPr/>
        </p:nvSpPr>
        <p:spPr>
          <a:xfrm>
            <a:off x="4846320" y="18745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Договор 1: оборудване</a:t>
            </a:r>
            <a:endParaRPr lang="en-US" sz="1400" dirty="0"/>
          </a:p>
        </p:txBody>
      </p:sp>
      <p:sp>
        <p:nvSpPr>
          <p:cNvPr id="22" name="Text 17"/>
          <p:cNvSpPr txBox="1"/>
          <p:nvPr/>
        </p:nvSpPr>
        <p:spPr>
          <a:xfrm>
            <a:off x="4846320" y="2377440"/>
            <a:ext cx="1600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До 22 400 € на обект: монтаж, 5 години поддръжка и свързаност. Приемане с протокол.</a:t>
            </a:r>
            <a:endParaRPr lang="en-US" sz="1150" dirty="0"/>
          </a:p>
        </p:txBody>
      </p:sp>
      <p:sp>
        <p:nvSpPr>
          <p:cNvPr id="23" name="Shape 18"/>
          <p:cNvSpPr/>
          <p:nvPr/>
        </p:nvSpPr>
        <p:spPr>
          <a:xfrm>
            <a:off x="6766560" y="1051560"/>
            <a:ext cx="1920240" cy="251460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6949440" y="121615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353312"/>
            <a:ext cx="274320" cy="27432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8001000" y="1216152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4</a:t>
            </a:r>
            <a:endParaRPr lang="en-US" sz="2600" dirty="0"/>
          </a:p>
        </p:txBody>
      </p:sp>
      <p:sp>
        <p:nvSpPr>
          <p:cNvPr id="27" name="Text 21"/>
          <p:cNvSpPr txBox="1"/>
          <p:nvPr/>
        </p:nvSpPr>
        <p:spPr>
          <a:xfrm>
            <a:off x="6949440" y="18745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Договор 2: услуга</a:t>
            </a:r>
            <a:endParaRPr lang="en-US" sz="1400" dirty="0"/>
          </a:p>
        </p:txBody>
      </p:sp>
      <p:sp>
        <p:nvSpPr>
          <p:cNvPr id="28" name="Text 22"/>
          <p:cNvSpPr txBox="1"/>
          <p:nvPr/>
        </p:nvSpPr>
        <p:spPr>
          <a:xfrm>
            <a:off x="6949440" y="2377440"/>
            <a:ext cx="1600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27 € на дете годишно. Подписва се всяка година и тръгва след приемането.</a:t>
            </a:r>
            <a:endParaRPr lang="en-US" sz="1150" dirty="0"/>
          </a:p>
        </p:txBody>
      </p:sp>
      <p:sp>
        <p:nvSpPr>
          <p:cNvPr id="29" name="Shape 23"/>
          <p:cNvSpPr/>
          <p:nvPr/>
        </p:nvSpPr>
        <p:spPr>
          <a:xfrm>
            <a:off x="457200" y="3703320"/>
            <a:ext cx="402336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</p:sp>
      <p:sp>
        <p:nvSpPr>
          <p:cNvPr id="30" name="Shape 24"/>
          <p:cNvSpPr/>
          <p:nvPr/>
        </p:nvSpPr>
        <p:spPr>
          <a:xfrm>
            <a:off x="594360" y="39044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" y="4018788"/>
            <a:ext cx="228600" cy="228600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188720" y="370332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Без ЗОП и без рамково споразумение.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И двата договора са под прага за директно възлагане (≈35 800 €).</a:t>
            </a:r>
            <a:endParaRPr lang="en-US" sz="1150" dirty="0"/>
          </a:p>
        </p:txBody>
      </p:sp>
      <p:sp>
        <p:nvSpPr>
          <p:cNvPr id="33" name="Shape 26"/>
          <p:cNvSpPr/>
          <p:nvPr/>
        </p:nvSpPr>
        <p:spPr>
          <a:xfrm>
            <a:off x="4663440" y="3703320"/>
            <a:ext cx="402336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</p:sp>
      <p:sp>
        <p:nvSpPr>
          <p:cNvPr id="34" name="Shape 27"/>
          <p:cNvSpPr/>
          <p:nvPr/>
        </p:nvSpPr>
        <p:spPr>
          <a:xfrm>
            <a:off x="4800600" y="39044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4900" y="4018788"/>
            <a:ext cx="228600" cy="228600"/>
          </a:xfrm>
          <a:prstGeom prst="rect">
            <a:avLst/>
          </a:prstGeom>
        </p:spPr>
      </p:pic>
      <p:sp>
        <p:nvSpPr>
          <p:cNvPr id="36" name="Text 28"/>
          <p:cNvSpPr txBox="1"/>
          <p:nvPr/>
        </p:nvSpPr>
        <p:spPr>
          <a:xfrm>
            <a:off x="5394960" y="370332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Без ново приложение за родителите.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Известия и присъствия минават през електронния дневник.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Пускане наведнъж от 01.09.2027</a:t>
            </a:r>
            <a:endParaRPr lang="en-US" sz="2600" dirty="0"/>
          </a:p>
        </p:txBody>
      </p:sp>
      <p:sp>
        <p:nvSpPr>
          <p:cNvPr id="3" name="tag"/>
          <p:cNvSpPr/>
          <p:nvPr/>
        </p:nvSpPr>
        <p:spPr>
          <a:xfrm>
            <a:off x="7680960" y="484632"/>
            <a:ext cx="1005840" cy="219456"/>
          </a:xfrm>
          <a:prstGeom prst="roundRect">
            <a:avLst>
              <a:gd name="adj" fmla="val 20833"/>
            </a:avLst>
          </a:prstGeom>
          <a:solidFill>
            <a:schemeClr val="accent1">
              <a:alpha val="15000"/>
            </a:scheme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680960" y="484632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предложение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27432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10.26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32385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11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37338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12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42291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01.27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47244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02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52197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03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57150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04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62103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05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67056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06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2009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07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76962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08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8191500" y="96012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09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7432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2385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338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2291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7244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2197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7150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103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7056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2009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6962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1915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686800" y="1188720"/>
            <a:ext cx="0" cy="1901952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57200" y="12344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Решение и работна група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2770632" y="1271016"/>
            <a:ext cx="1431036" cy="201168"/>
          </a:xfrm>
          <a:prstGeom prst="roundRect">
            <a:avLst>
              <a:gd name="adj" fmla="val 22727"/>
            </a:avLst>
          </a:prstGeom>
          <a:solidFill>
            <a:schemeClr val="accent4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457200" y="1540764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Модул в НП и указания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256532" y="1577340"/>
            <a:ext cx="1431036" cy="201168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457200" y="1847088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Проверка в 3 градини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751832" y="1883664"/>
            <a:ext cx="1431036" cy="201168"/>
          </a:xfrm>
          <a:prstGeom prst="roundRect">
            <a:avLst>
              <a:gd name="adj" fmla="val 22727"/>
            </a:avLst>
          </a:prstGeom>
          <a:solidFill>
            <a:schemeClr val="accent2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457200" y="215341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Договори на градините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5247132" y="2189988"/>
            <a:ext cx="1431036" cy="201168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457200" y="245973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Монтаж и приемане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237732" y="2496312"/>
            <a:ext cx="1431036" cy="201168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457200" y="27660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Работа във всички градини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8218932" y="2802636"/>
            <a:ext cx="440436" cy="201168"/>
          </a:xfrm>
          <a:prstGeom prst="roundRect">
            <a:avLst>
              <a:gd name="adj" fmla="val 22727"/>
            </a:avLst>
          </a:prstGeom>
          <a:solidFill>
            <a:schemeClr val="accent6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457200" y="32004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Цели при приемане на всеки обект</a:t>
            </a:r>
            <a:endParaRPr lang="en-US" sz="1400" dirty="0"/>
          </a:p>
        </p:txBody>
      </p:sp>
      <p:sp>
        <p:nvSpPr>
          <p:cNvPr id="43" name="Text 41"/>
          <p:cNvSpPr txBox="1"/>
          <p:nvPr/>
        </p:nvSpPr>
        <p:spPr>
          <a:xfrm>
            <a:off x="4023360" y="320040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Закъсняла градина започва по-късно, без да спира другите.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457200" y="3566160"/>
            <a:ext cx="1920240" cy="1005840"/>
          </a:xfrm>
          <a:prstGeom prst="roundRect">
            <a:avLst>
              <a:gd name="adj" fmla="val 727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594360" y="36118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≤ 3–5 с</a:t>
            </a:r>
            <a:endParaRPr lang="en-US" sz="2200" dirty="0"/>
          </a:p>
        </p:txBody>
      </p:sp>
      <p:sp>
        <p:nvSpPr>
          <p:cNvPr id="46" name="Text 44"/>
          <p:cNvSpPr txBox="1"/>
          <p:nvPr/>
        </p:nvSpPr>
        <p:spPr>
          <a:xfrm>
            <a:off x="594360" y="402336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от засичане до известие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2560320" y="3566160"/>
            <a:ext cx="1920240" cy="1005840"/>
          </a:xfrm>
          <a:prstGeom prst="roundRect">
            <a:avLst>
              <a:gd name="adj" fmla="val 727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2697480" y="36118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≥ 95%</a:t>
            </a:r>
            <a:endParaRPr lang="en-US" sz="2200" dirty="0"/>
          </a:p>
        </p:txBody>
      </p:sp>
      <p:sp>
        <p:nvSpPr>
          <p:cNvPr id="49" name="Text 47"/>
          <p:cNvSpPr txBox="1"/>
          <p:nvPr/>
        </p:nvSpPr>
        <p:spPr>
          <a:xfrm>
            <a:off x="2697480" y="402336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засечени пресичания в инсценирани сценарии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4663440" y="3566160"/>
            <a:ext cx="1920240" cy="1005840"/>
          </a:xfrm>
          <a:prstGeom prst="roundRect">
            <a:avLst>
              <a:gd name="adj" fmla="val 727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4800600" y="36118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≤ 1–2</a:t>
            </a:r>
            <a:endParaRPr lang="en-US" sz="2200" dirty="0"/>
          </a:p>
        </p:txBody>
      </p:sp>
      <p:sp>
        <p:nvSpPr>
          <p:cNvPr id="52" name="Text 50"/>
          <p:cNvSpPr txBox="1"/>
          <p:nvPr/>
        </p:nvSpPr>
        <p:spPr>
          <a:xfrm>
            <a:off x="4800600" y="402336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фалшиви сигнала на градина на ден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6766560" y="3566160"/>
            <a:ext cx="1920240" cy="1005840"/>
          </a:xfrm>
          <a:prstGeom prst="roundRect">
            <a:avLst>
              <a:gd name="adj" fmla="val 727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6903720" y="36118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≤ 30 с</a:t>
            </a:r>
            <a:endParaRPr lang="en-US" sz="2200" dirty="0"/>
          </a:p>
        </p:txBody>
      </p:sp>
      <p:sp>
        <p:nvSpPr>
          <p:cNvPr id="55" name="Text 53"/>
          <p:cNvSpPr txBox="1"/>
          <p:nvPr/>
        </p:nvSpPr>
        <p:spPr>
          <a:xfrm>
            <a:off x="6903720" y="402336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до потвърждение, иначе ескалация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Следващи стъпки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514600" cy="2560320"/>
          </a:xfrm>
          <a:prstGeom prst="roundRect">
            <a:avLst>
              <a:gd name="adj" fmla="val 3636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bg1">
                <a:alpha val="30000"/>
              </a:scheme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572768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09928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423160" y="1572768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b="1" dirty="0">
                <a:solidFill>
                  <a:schemeClr val="accent2"/>
                </a:solidFill>
              </a:rPr>
              <a:t>1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24028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Спецификацията и указанията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78892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От kai.ecity.bg: технически изисквания, пакетът на обект и годишната услуга.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264408" y="1371600"/>
            <a:ext cx="2514600" cy="2560320"/>
          </a:xfrm>
          <a:prstGeom prst="roundRect">
            <a:avLst>
              <a:gd name="adj" fmla="val 3636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bg1">
                <a:alpha val="30000"/>
              </a:scheme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493008" y="1572768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168" y="1709928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138928" y="1572768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b="1" dirty="0">
                <a:solidFill>
                  <a:schemeClr val="accent2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9"/>
          <p:cNvSpPr txBox="1"/>
          <p:nvPr/>
        </p:nvSpPr>
        <p:spPr>
          <a:xfrm>
            <a:off x="3493008" y="224028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Сертифицирани партньори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493008" y="278892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Национални оператори и интегратори, сертифицирани от KAI, монтират и обслужват.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980176" y="1371600"/>
            <a:ext cx="2514600" cy="2560320"/>
          </a:xfrm>
          <a:prstGeom prst="roundRect">
            <a:avLst>
              <a:gd name="adj" fmla="val 3636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bg1">
                <a:alpha val="30000"/>
              </a:scheme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208776" y="1572768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936" y="1709928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7854696" y="1572768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b="1" dirty="0">
                <a:solidFill>
                  <a:schemeClr val="accent2"/>
                </a:solidFill>
              </a:rPr>
              <a:t>3</a:t>
            </a:r>
            <a:endParaRPr lang="en-US" sz="2800" dirty="0"/>
          </a:p>
        </p:txBody>
      </p:sp>
      <p:sp>
        <p:nvSpPr>
          <p:cNvPr id="19" name="Text 14"/>
          <p:cNvSpPr txBox="1"/>
          <p:nvPr/>
        </p:nvSpPr>
        <p:spPr>
          <a:xfrm>
            <a:off x="6208776" y="224028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Пускане от 01.09.2027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208776" y="278892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Договори до май, монтаж и приемане до юли. Всички градини работят от септември.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548640" y="4160520"/>
            <a:ext cx="502920" cy="502920"/>
          </a:xfrm>
          <a:prstGeom prst="roundRect">
            <a:avLst>
              <a:gd name="adj" fmla="val 18182"/>
            </a:avLst>
          </a:prstGeom>
          <a:solidFill>
            <a:schemeClr val="bg1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" y="4215384"/>
            <a:ext cx="393192" cy="39319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234440" y="411480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KAI · Kindergarden AI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kai.ecity.bg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I">
  <a:themeElements>
    <a:clrScheme name="KAI">
      <a:dk1>
        <a:srgbClr val="15201C"/>
      </a:dk1>
      <a:lt1>
        <a:srgbClr val="FFFFFF"/>
      </a:lt1>
      <a:dk2>
        <a:srgbClr val="1E5F57"/>
      </a:dk2>
      <a:lt2>
        <a:srgbClr val="F1F4F2"/>
      </a:lt2>
      <a:accent1>
        <a:srgbClr val="1E5F57"/>
      </a:accent1>
      <a:accent2>
        <a:srgbClr val="E2A84E"/>
      </a:accent2>
      <a:accent3>
        <a:srgbClr val="BF3F2B"/>
      </a:accent3>
      <a:accent4>
        <a:srgbClr val="5A6762"/>
      </a:accent4>
      <a:accent5>
        <a:srgbClr val="DCEBE6"/>
      </a:accent5>
      <a:accent6>
        <a:srgbClr val="2B7A4B"/>
      </a:accent6>
      <a:hlink>
        <a:srgbClr val="1E5F57"/>
      </a:hlink>
      <a:folHlink>
        <a:srgbClr val="5A6762"/>
      </a:folHlink>
    </a:clrScheme>
    <a:fontScheme name="KAI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KAI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KAI · Kindergarden AI</dc:title>
  <dc:subject>Ранно предупреждение и безопасност в детските градини</dc:subject>
  <dc:creator>KAI</dc:creator>
  <cp:lastModifiedBy>KAI</cp:lastModifiedBy>
  <cp:revision>1</cp:revision>
  <dcterms:created xsi:type="dcterms:W3CDTF">2026-10-07T04:20:29Z</dcterms:created>
  <dcterms:modified xsi:type="dcterms:W3CDTF">2026-10-07T04:20:29Z</dcterms:modified>
</cp:coreProperties>
</file>