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ъведение" id="{29ebe7dc-a40a-759d-c0ae-430a34b09874}">
          <p14:sldIdLst>
            <p14:sldId id="256"/>
            <p14:sldId id="257"/>
            <p14:sldId id="258"/>
            <p14:sldId id="259"/>
          </p14:sldIdLst>
        </p14:section>
        <p14:section name="Бюджет" id="{0e3fc7c1-c8c2-8b4b-4c95-692bd256cfe4}">
          <p14:sldIdLst>
            <p14:sldId id="260"/>
            <p14:sldId id="261"/>
            <p14:sldId id="262"/>
          </p14:sldIdLst>
        </p14:section>
        <p14:section name="Пускане и финансиране" id="{5a2eff08-87e4-36d1-6bcc-dba00fbde6af}">
          <p14:sldIdLst>
            <p14:sldId id="263"/>
            <p14:sldId id="264"/>
            <p14:sldId id="265"/>
          </p14:sldIdLst>
        </p14:section>
        <p14:section name="Законосъобразност и пилот" id="{cd6b4002-13b1-c8c3-9225-2d7eda1be933}">
          <p14:sldIdLst>
            <p14:sldId id="266"/>
            <p14:sldId id="267"/>
            <p14:sldId id="268"/>
          </p14:sldIdLst>
        </p14:section>
        <p14:section name="Приложение" id="{bc71ccee-a6f2-663e-7b77-7a5d3d9ff8da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Уважаеми господин министър, представям KAI, Kindergarden AI. Това е система за ранно предупреждение, която пази портите и двора на детските градини. Предложението има две отделни пера. Годишна услуга от 27 евро на дете без ДДС. И еднократно оборудване от 22 400 евро на обект без ДДС, с монтаж, пет години поддръжка и свързаност. Всички градини започват работа от 1 септември 2027. Ще покажа какво получава всяка градина, как купува и какви решения са нужни от министерството.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 данни на НСИ за учебната 2025/2026 година в България има 1 829 детски градини, от които 1 699 общински и държавни и 130 частни. Предложението е за 1 699-те общински и държавни градини, а частните могат да се включат със собствени средства. В градините са около 200 000 деца, средно около 118 на градина. Най-рисковите места са дворът и портите. Много градини имат камери, но никой не гледа записа в реално време. През февруари 2026 изтекоха потоци от камери в детски градини. Това показва, че е нужна защитена основа, а не още камери без правила. Предложението е предупреждение за секунди, без наблюдение на децата в групите.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Това е най-важният слайд. KAI пази портите и двора. Системата засича малко дете, което излиза през портата без възрастен, и пресичане на оградата. Персоналът получава сигнал на място и на телефона на дежурния за секунди. Всеки сигнал и реакцията се записват. Към общината и министерството отиват само обобщени данни. KAI не прави следното: няма камери в групите и спалните, няма разпознаване на лица и биометрия, няма разпознаване на емоции, което Законът за изкуствения интелект на ЕС забранява в образованието, няма видео на живо за родители и няма проследяване извън градината. Това е съобразено с позицията на министерството от октомври 2025, че камери в групите засега няма да има.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Как работи. Първо: камерата на портата вижда обект под 1,30 метра без възрастен до него. Анализът е в самата камера и измерва височина, не лице. Второ: до 3 до 5 секунди светва лампа и звучи сигнал на място, а дежурният получава известие на телефона. Трето: учител потвърждава до 30 секунди. Ако никой не потвърди, сигналът отива при директора. Четвърто: всичко се записва: час, кратък клип и кой е реагирал. Записите се изтриват след 30 дни. Важно е, че не правим ново приложение за родителите. Използваме електронните дневници, които министерството вече финансира по Националната програма за ИКТ. Изискване 7 от програмата е интеграция чрез API.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Предложението има две отделни пера, които не се смесват. Перо 1 е еднократно, на обект: 22 400 евро без ДДС. То включва шест камери, датчици и сигнал на място, видео и анализ с Genetec и KiwiVision, локален запис, мрежа и резервно захранване, монтаж и въвеждане в експлоатация, пет години поддръжка и свързаност с две SIM карти. За 1 699 градини това са около 38,1 милиона евро без ДДС. Перо 2 е годишна услуга: 27 евро на дете без ДДС. Тя включва платформата, наблюдението и поддръжката, обслужването на градината от сертифициран партньор, отчетите и връзката с електронните дневници и годишен одит. За 200 000 деца това са 5,4 милиона евро годишно без ДДС.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Всяка градина получава един и същ пакет на обект: две камери на портите с анализ на височината, четири камери за двора и оградата, лицензи за Genetec и KiwiVision, локален сървър за запис, мрежа и резервно захранване, датчици, лампа и звук на място, монтаж и въвеждане в експлоатация, пет години техническа поддръжка и пет години свързаност с две SIM карти от А1 и Vivacom. Общо 22 400 евро без ДДС на обект. Годишната услуга е 27 евро без ДДС за всяко дете: за градина с 15 деца това са 405 евро, за средна градина с около 118 деца около 3 190 евро, за голяма с 500 деца 13 500 евро. Градините с филиали получават пакет за всяка сграда с двор.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Как купува градината. Министерството дава указания, технически спецификации, списък със сертифицирани решения и средствата по двете пера. Градината сключва два директни договора. Договор 1 е за оборудването, монтажа, петте години поддръжка и свързаността, до 22 400 евро на обект. Договор 2 е годишната услуга от 27 евро на дете и се подписва всяка година. Монтажа и обслужването ги изпълняват национални оператори и интегратори, сертифицирани от KAI. И двата договора са под прага за директно възлагане, затова няма процедура по Закона за обществените поръчки и няма рамково споразумение. Изборът е на директора.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Пускането е наведнъж. До края на 2026: решение и работна група. От януари до март 2027: модул в националната програма, указания и спецификации. От февруари до април проверка в три градини. От март до май градините сключват договорите. От май до юли монтаж и приемане. От 1 септември 2027 всички градини работят. Ако някоя градина се забави, тя започва по-късно, без да спира останалите. Финансово: през 2027 около 39,9 милиона евро без ДДС, от които 38,1 милиона за оборудване и 1,8 милиона за услугата от септември до декември. От 2028 само услугата: 5,4 милиона евро годишно без ДДС.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Откъде да дойдат средствата. През 2027 нов модул в Националната програма за съвременна, сигурна и достъпна образователна среда с две пера. Перо 1 е капиталов разход за оборудването: 22 400 евро на обект. Перо 2 е текуща издръжка за услугата: 27 евро на дете годишно, по броя деца в НЕИСПУО. От 2029 услугата влиза като целеви компонент в единния разходен стандарт за дете, така че парите следват децата всяка година. Средствата отиват в бюджета на градината, а директорът сключва двата договора.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Над основата има две опции, които не влизат в двете пера. Решават общината и родителите. Опция А е автоматично предаване и вземане: детето има метка, родителят има ключодържател, портата се отваря само за възрастен, а присъствията отиват в електронния дневник. Около 33 евро на дете годишно без ДДС, разпределено за пет години. Опция Б използва същите метки за зони в двора: последно видяно и автоматично преброяване при прибиране. Около 13 евро на дете годишно без ДДС. Метките са по желание на родителите. Метката е ключ за безопасно излизане през портата, не проследяващо устройство. Изрично не правим GPS, история на движението, проследяване извън градината, лица и биометрия и наблюдение в групите.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Законосъобразността е заложена от началото. Преди старта има оценка на въздействието върху защитата на данните и консултация с Комисията за защита на личните данни при висок риск. Няма лица и биометрия: камерата мери височина на обект на портата. Няма разпознаване на емоции, което Актът за изкуствения интелект забранява в образованието. Данните са минимум: записът остава в градината и се изтрива след 30 дни, а към платформата в България и ЕС отива само кратък клип при сигнал. Мрежата е отделна и криптирана, с годишен независим одит, което е отговорът на изтичането от февруари. Родителите са информирани, а метките са само по желание. Към общината и министерството отиват обобщени отчети, без лични данни и без оценка на учителите. Урокът от Европа: през 2019 в Швеция училище е глобено за разпознаване на лица. KAI не използва лица.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Преди пускането правим проверка в три градини през пролетта на 2027: две частни и една общинска, с инсценирани сценарии на портата. Всеки обект се приема с протокол по същите цели, преди да започне плащането за услугата. Министерството получава месечен отчет с обобщени данни и годишен независим одит. Целите за всеки обект: до 3 до 5 секунди от засичане до известие, поне 95 процента засечени пресичания, до 1 или 2 фалшиви сигнала на ден и до 30 секунди до потвърждение. Градина, която се забави, започва по-късно, без да спира останалите.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Предлагаме четири решения. Първо, работна група с КЗЛД, Националното сдружение на общините и общините до края на 2026. Второ, модул в националната програма за 2027 с две пера: 22 400 евро на обект еднократно и 27 евро на дете годишно, без ДДС. Трето, указания, технически спецификации и списък със сертифицирани решения, по които градините купуват директно. Четвърто, изискване електронните дневници да приемат сигнали и присъствия от системите за безопасност, като развитие на изискване 7 в програмата за ИКТ. Подробностите са на kai.ecity.bg. Благодаря. Въпроси?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Приложение за експертите: какво плаща държавата, по двете пера. Перо 1, оборудване: 22 400 евро на обект без ДДС, около 38,1 милиона евро за 1 699 градини. Перо 2, услуга: 27 евро на дете годишно без ДДС, около 3 190 евро за средна градина и 5,4 милиона евро за 200 000 деца. През 2027 общо около 39,9 милиона евро без ДДС, а от 2028 по 5,4 милиона евро годишно. Филиалите на друг адрес може да увеличат броя обекти. Цените са оценки и ще се потвърдят с оферти.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I_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691640"/>
            <a:ext cx="51206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6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I_CLOSING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804672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I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54880"/>
            <a:ext cx="201168" cy="20116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31520" y="473659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KAI · Kindergarden AI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I_MON_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600200"/>
            <a:ext cx="53035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4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731520" cy="731520"/>
          </a:xfrm>
          <a:prstGeom prst="roundRect">
            <a:avLst>
              <a:gd name="adj" fmla="val 18750"/>
            </a:avLst>
          </a:prstGeom>
          <a:solidFill>
            <a:schemeClr val="bg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621792"/>
            <a:ext cx="585216" cy="58521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463040" y="54864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KAI · Kindergarden AI</a:t>
            </a:r>
            <a:endParaRPr lang="en-US" sz="1600" dirty="0"/>
          </a:p>
        </p:txBody>
      </p:sp>
      <p:sp>
        <p:nvSpPr>
          <p:cNvPr id="5" name="Text 0"/>
          <p:cNvSpPr/>
          <p:nvPr>
            <p:ph idx="100" type="title" hasCustomPrompt="1"/>
          </p:nvPr>
        </p:nvSpPr>
        <p:spPr>
          <a:xfrm>
            <a:off x="548640" y="1600200"/>
            <a:ext cx="5303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Безопасен двор и порти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816352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</a:rPr>
              <a:t>във всяка детска градина в България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42900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5"/>
                </a:solidFill>
              </a:rPr>
              <a:t>Предложение към Министерството на образованието и науката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3434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София · октомври 2026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989320" y="868680"/>
            <a:ext cx="2697480" cy="2697480"/>
          </a:xfrm>
          <a:prstGeom prst="ellipse">
            <a:avLst/>
          </a:prstGeom>
          <a:solidFill>
            <a:schemeClr val="bg1">
              <a:alpha val="10000"/>
            </a:schemeClr>
          </a:solidFill>
          <a:ln w="38100">
            <a:solidFill>
              <a:schemeClr val="accent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5989320" y="1508760"/>
            <a:ext cx="2697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27 €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6126480" y="237744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на дете на година, без ДДС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5486400" y="37490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+ оборудване 22 400 € на обект, еднократно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0" y="40690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Пускане във всички градини от 01.09.2027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Защо сега: рискът е в двора и на портата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38862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При малките деца всяка секунда е важна, когато дете излезе от двора.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Много градини вече имат камери, но никой не гледа записа в реално време, а част от системите не са защитени.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Нужно е предупреждение за секунди, без да се наблюдават децата в групите.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663440" y="1188720"/>
            <a:ext cx="187452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828032" y="13258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≈200 000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4828032" y="18745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деца в детските градини, без подготвителните групи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720840" y="1188720"/>
            <a:ext cx="187452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85432" y="13258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1 699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6885432" y="18745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общински и държавни градини (още 130 частни)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63440" y="2788920"/>
            <a:ext cx="187452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28032" y="29260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≈118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4828032" y="34747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деца средно в една градина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720840" y="2788920"/>
            <a:ext cx="187452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885432" y="2926080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02.2026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6885432" y="347472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изтекоха потоци от камери в детски градини</a:t>
            </a:r>
            <a:endParaRPr lang="en-US" sz="1100" dirty="0"/>
          </a:p>
        </p:txBody>
      </p:sp>
      <p:sp>
        <p:nvSpPr>
          <p:cNvPr id="16" name="tag"/>
          <p:cNvSpPr/>
          <p:nvPr/>
        </p:nvSpPr>
        <p:spPr>
          <a:xfrm>
            <a:off x="4663440" y="4462272"/>
            <a:ext cx="548640" cy="219456"/>
          </a:xfrm>
          <a:prstGeom prst="roundRect">
            <a:avLst>
              <a:gd name="adj" fmla="val 20833"/>
            </a:avLst>
          </a:prstGeom>
          <a:solidFill>
            <a:schemeClr val="accent6">
              <a:alpha val="15000"/>
            </a:schemeClr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63440" y="4462272"/>
            <a:ext cx="548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6"/>
                </a:solidFill>
              </a:rPr>
              <a:t>факт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5303520" y="4462272"/>
            <a:ext cx="3383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chemeClr val="accent4"/>
                </a:solidFill>
              </a:rPr>
              <a:t>НСИ, учебна 2025/2026; factcheck.bg, февруари 2026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KAI пази портите, не наблюдава децата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023360" cy="3200400"/>
          </a:xfrm>
          <a:prstGeom prst="roundRect">
            <a:avLst>
              <a:gd name="adj" fmla="val 2286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618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" y="1376172"/>
            <a:ext cx="228600" cy="2286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26187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Какво прави</a:t>
            </a:r>
            <a:endParaRPr lang="en-US" sz="16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965960"/>
            <a:ext cx="182880" cy="18288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051560" y="187452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Засича малко дете, което излиза през портата без възрастен</a:t>
            </a:r>
            <a:endParaRPr lang="en-US" sz="12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441448"/>
            <a:ext cx="182880" cy="18288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051560" y="2350008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Засича пресичане на оградата</a:t>
            </a:r>
            <a:endParaRPr lang="en-US" sz="12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2916936"/>
            <a:ext cx="182880" cy="18288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1051560" y="2825496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Сигнал на място и до дежурния за секунди</a:t>
            </a:r>
            <a:endParaRPr lang="en-US" sz="12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3392424"/>
            <a:ext cx="182880" cy="182880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1051560" y="3300984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Записва всеки сигнал и реакцията</a:t>
            </a:r>
            <a:endParaRPr lang="en-US" sz="12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" y="3867912"/>
            <a:ext cx="182880" cy="18288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1051560" y="3776472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Отчети към общината и МОН само с обобщени данни</a:t>
            </a:r>
            <a:endParaRPr lang="en-US" sz="1250" dirty="0"/>
          </a:p>
        </p:txBody>
      </p:sp>
      <p:sp>
        <p:nvSpPr>
          <p:cNvPr id="17" name="Shape 9"/>
          <p:cNvSpPr/>
          <p:nvPr/>
        </p:nvSpPr>
        <p:spPr>
          <a:xfrm>
            <a:off x="4663440" y="1097280"/>
            <a:ext cx="4023360" cy="3200400"/>
          </a:xfrm>
          <a:prstGeom prst="roundRect">
            <a:avLst>
              <a:gd name="adj" fmla="val 2286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8" name="Shape 10"/>
          <p:cNvSpPr/>
          <p:nvPr/>
        </p:nvSpPr>
        <p:spPr>
          <a:xfrm>
            <a:off x="4892040" y="1261872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6340" y="1376172"/>
            <a:ext cx="228600" cy="228600"/>
          </a:xfrm>
          <a:prstGeom prst="rect">
            <a:avLst/>
          </a:prstGeom>
        </p:spPr>
      </p:pic>
      <p:sp>
        <p:nvSpPr>
          <p:cNvPr id="20" name="Text 11"/>
          <p:cNvSpPr txBox="1"/>
          <p:nvPr/>
        </p:nvSpPr>
        <p:spPr>
          <a:xfrm>
            <a:off x="5486400" y="126187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Какво не прави</a:t>
            </a:r>
            <a:endParaRPr lang="en-US" sz="160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760" y="1965960"/>
            <a:ext cx="182880" cy="182880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5257800" y="187452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Камери в групите и спалните</a:t>
            </a:r>
            <a:endParaRPr lang="en-US" sz="125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7760" y="2441448"/>
            <a:ext cx="182880" cy="182880"/>
          </a:xfrm>
          <a:prstGeom prst="rect">
            <a:avLst/>
          </a:prstGeom>
        </p:spPr>
      </p:pic>
      <p:sp>
        <p:nvSpPr>
          <p:cNvPr id="24" name="Text 13"/>
          <p:cNvSpPr txBox="1"/>
          <p:nvPr/>
        </p:nvSpPr>
        <p:spPr>
          <a:xfrm>
            <a:off x="5257800" y="2350008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Разпознаване на лица и биометрия</a:t>
            </a:r>
            <a:endParaRPr lang="en-US" sz="1250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7760" y="2916936"/>
            <a:ext cx="182880" cy="182880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5257800" y="2825496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Разпознаване на емоции</a:t>
            </a:r>
            <a:endParaRPr lang="en-US" sz="125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37760" y="3392424"/>
            <a:ext cx="182880" cy="182880"/>
          </a:xfrm>
          <a:prstGeom prst="rect">
            <a:avLst/>
          </a:prstGeom>
        </p:spPr>
      </p:pic>
      <p:sp>
        <p:nvSpPr>
          <p:cNvPr id="28" name="Text 15"/>
          <p:cNvSpPr txBox="1"/>
          <p:nvPr/>
        </p:nvSpPr>
        <p:spPr>
          <a:xfrm>
            <a:off x="5257800" y="3300984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Видео на живо за родители</a:t>
            </a:r>
            <a:endParaRPr lang="en-US" sz="1250" dirty="0"/>
          </a:p>
        </p:txBody>
      </p:sp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7760" y="3867912"/>
            <a:ext cx="182880" cy="182880"/>
          </a:xfrm>
          <a:prstGeom prst="rect">
            <a:avLst/>
          </a:prstGeom>
        </p:spPr>
      </p:pic>
      <p:sp>
        <p:nvSpPr>
          <p:cNvPr id="30" name="Text 16"/>
          <p:cNvSpPr txBox="1"/>
          <p:nvPr/>
        </p:nvSpPr>
        <p:spPr>
          <a:xfrm>
            <a:off x="5257800" y="3776472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Проследяване извън градината</a:t>
            </a:r>
            <a:endParaRPr lang="en-US" sz="1250" dirty="0"/>
          </a:p>
        </p:txBody>
      </p:sp>
      <p:sp>
        <p:nvSpPr>
          <p:cNvPr id="31" name="Text 17"/>
          <p:cNvSpPr txBox="1"/>
          <p:nvPr/>
        </p:nvSpPr>
        <p:spPr>
          <a:xfrm>
            <a:off x="457200" y="44074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Съобразено с позицията на МОН: без камери в групите, без лица, без видео към родителите.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работи: от портата до реакция за секунди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1920240" cy="246888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3258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463040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91640" y="132588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1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0116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Засичане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42316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Камерата на портата вижда обект под 1,30 м без възрастен до него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560320" y="1143000"/>
            <a:ext cx="1920240" cy="246888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743200" y="13258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1463040"/>
            <a:ext cx="274320" cy="2743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794760" y="132588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9"/>
          <p:cNvSpPr txBox="1"/>
          <p:nvPr/>
        </p:nvSpPr>
        <p:spPr>
          <a:xfrm>
            <a:off x="2743200" y="20116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Сигнал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2743200" y="242316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Лампа и звук на място и известие на телефона на дежурния до 3–5 с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4663440" y="1143000"/>
            <a:ext cx="1920240" cy="246888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846320" y="13258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80" y="1463040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897880" y="132588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3</a:t>
            </a:r>
            <a:endParaRPr lang="en-US" sz="2600" dirty="0"/>
          </a:p>
        </p:txBody>
      </p:sp>
      <p:sp>
        <p:nvSpPr>
          <p:cNvPr id="19" name="Text 14"/>
          <p:cNvSpPr txBox="1"/>
          <p:nvPr/>
        </p:nvSpPr>
        <p:spPr>
          <a:xfrm>
            <a:off x="4846320" y="20116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Реакция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4846320" y="242316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Учител потвърждава до 30 с, иначе сигналът отива при директора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766560" y="1143000"/>
            <a:ext cx="1920240" cy="246888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949440" y="13258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46304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8001000" y="132588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4</a:t>
            </a:r>
            <a:endParaRPr lang="en-US" sz="2600" dirty="0"/>
          </a:p>
        </p:txBody>
      </p:sp>
      <p:sp>
        <p:nvSpPr>
          <p:cNvPr id="25" name="Text 19"/>
          <p:cNvSpPr txBox="1"/>
          <p:nvPr/>
        </p:nvSpPr>
        <p:spPr>
          <a:xfrm>
            <a:off x="6949440" y="20116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Запис</a:t>
            </a:r>
            <a:endParaRPr lang="en-US" sz="1600" dirty="0"/>
          </a:p>
        </p:txBody>
      </p:sp>
      <p:sp>
        <p:nvSpPr>
          <p:cNvPr id="26" name="Text 20"/>
          <p:cNvSpPr txBox="1"/>
          <p:nvPr/>
        </p:nvSpPr>
        <p:spPr>
          <a:xfrm>
            <a:off x="6949440" y="2423160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Час, кратък клип, кой реагира. Изтриване след 30 дни</a:t>
            </a:r>
            <a:endParaRPr lang="en-US" sz="1200" dirty="0"/>
          </a:p>
        </p:txBody>
      </p:sp>
      <p:sp>
        <p:nvSpPr>
          <p:cNvPr id="27" name="Shape 21"/>
          <p:cNvSpPr/>
          <p:nvPr/>
        </p:nvSpPr>
        <p:spPr>
          <a:xfrm>
            <a:off x="457200" y="3794760"/>
            <a:ext cx="8229600" cy="73152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/>
        </p:spPr>
      </p:sp>
      <p:sp>
        <p:nvSpPr>
          <p:cNvPr id="28" name="Shape 22"/>
          <p:cNvSpPr/>
          <p:nvPr/>
        </p:nvSpPr>
        <p:spPr>
          <a:xfrm>
            <a:off x="640080" y="39319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" y="4046220"/>
            <a:ext cx="228600" cy="228600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1280160" y="3794760"/>
            <a:ext cx="7269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Без ново приложение за родителите.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Известията и присъствията минават през електронния дневник на градината, който вече се финансира по НП „ИКТ“ (изискване 7: интеграция чрез API).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Две пера: оборудване и годишна услуга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4023360" cy="3429000"/>
          </a:xfrm>
          <a:prstGeom prst="roundRect">
            <a:avLst>
              <a:gd name="adj" fmla="val 213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234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4"/>
                </a:solidFill>
              </a:rPr>
              <a:t>Перо 1 · еднократно, на обект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55448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22 400 €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2402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без ДДС · 26 880 € с ДДС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606040"/>
            <a:ext cx="3566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6 камери, датчици, сигнал на място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Видео и анализ: Genetec и KiwiVision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Локален запис, мрежа, резервно захранване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Монтаж и въвеждане в експлоатация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5 години поддръжка и свързаност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402336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1 699 градини: ≈38,1 млн. € без ДДС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63440" y="1097280"/>
            <a:ext cx="4023360" cy="3429000"/>
          </a:xfrm>
          <a:prstGeom prst="roundRect">
            <a:avLst>
              <a:gd name="adj" fmla="val 2133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92040" y="1234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Перо 2 · всяка година, на дете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892040" y="155448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27 €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2402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2"/>
                </a:solidFill>
              </a:rPr>
              <a:t>без ДДС · 32,40 € с ДДС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2606040"/>
            <a:ext cx="3566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Платформа KAI, правила и известия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Наблюдение на системата и поддръжка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Обслужване от сертифициран партньор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Отчети и връзка с електронните дневници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Обновяване, защита, годишен одит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892040" y="402336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200 000 деца: 5,4 млн. € без ДДС годишно</a:t>
            </a:r>
            <a:endParaRPr lang="en-US" sz="1200" dirty="0"/>
          </a:p>
        </p:txBody>
      </p:sp>
      <p:sp>
        <p:nvSpPr>
          <p:cNvPr id="15" name="tag"/>
          <p:cNvSpPr/>
          <p:nvPr/>
        </p:nvSpPr>
        <p:spPr>
          <a:xfrm>
            <a:off x="8001000" y="484632"/>
            <a:ext cx="685800" cy="219456"/>
          </a:xfrm>
          <a:prstGeom prst="roundRect">
            <a:avLst>
              <a:gd name="adj" fmla="val 20833"/>
            </a:avLst>
          </a:prstGeom>
          <a:solidFill>
            <a:schemeClr val="accent2">
              <a:alpha val="25000"/>
            </a:schemeClr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001000" y="484632"/>
            <a:ext cx="685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оценка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Какво получава всяка градина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5120640" cy="3520440"/>
          </a:xfrm>
          <a:prstGeom prst="roundRect">
            <a:avLst>
              <a:gd name="adj" fmla="val 2078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097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4"/>
                </a:solidFill>
              </a:rPr>
              <a:t>Перо 1 · еднократно на обект, без ДДС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716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2 камери на портите с анализ на височината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4480560" y="13716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3 400 €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66420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4 камери за двора и оградата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4480560" y="16642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2 800 €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9568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Лицензи Genetec Security Center и KiwiVision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4480560" y="19568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3 800 €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224942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Локален сървър за запис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4480560" y="224942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3 000 €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54203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Мрежа, рутер, резервно захранване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4480560" y="254203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1 400 €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28346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Датчици на портите, лампа и звук на място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2834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800 €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31272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Монтаж, въвеждане в експлоатация, обучение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4480560" y="31272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2 800 €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341985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5 години техническа поддръжка и резервни части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4480560" y="341985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2 000 €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37124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5 години свързаност: 2 SIM карти, А1 и Vivacom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4480560" y="371246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2 400 €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40080" y="4050792"/>
            <a:ext cx="4754880" cy="0"/>
          </a:xfrm>
          <a:prstGeom prst="line">
            <a:avLst/>
          </a:prstGeom>
          <a:noFill/>
          <a:ln w="9525">
            <a:solidFill>
              <a:schemeClr val="accent4">
                <a:alpha val="50000"/>
              </a:schemeClr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0080" y="41148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Общо на обект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4206240" y="411480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22 400 €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806440" y="1051560"/>
            <a:ext cx="2880360" cy="3520440"/>
          </a:xfrm>
          <a:prstGeom prst="roundRect">
            <a:avLst>
              <a:gd name="adj" fmla="val 2540"/>
            </a:avLst>
          </a:prstGeom>
          <a:solidFill>
            <a:schemeClr val="accent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035040" y="118872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Перо 2 · годишно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035040" y="150876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27 € × деца</a:t>
            </a:r>
            <a:endParaRPr lang="en-US" sz="2600" dirty="0"/>
          </a:p>
        </p:txBody>
      </p:sp>
      <p:sp>
        <p:nvSpPr>
          <p:cNvPr id="29" name="Text 27"/>
          <p:cNvSpPr txBox="1"/>
          <p:nvPr/>
        </p:nvSpPr>
        <p:spPr>
          <a:xfrm>
            <a:off x="6035040" y="2103120"/>
            <a:ext cx="2468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15 деца: 405 €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118 деца: ≈3 190 €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500 деца: 13 500 €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6035040" y="3017520"/>
            <a:ext cx="2423160" cy="0"/>
          </a:xfrm>
          <a:prstGeom prst="line">
            <a:avLst/>
          </a:prstGeom>
          <a:noFill/>
          <a:ln w="9525">
            <a:solidFill>
              <a:schemeClr val="bg1">
                <a:alpha val="40000"/>
              </a:schemeClr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035040" y="3127248"/>
            <a:ext cx="2468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Всяка градина плаща за своите деца. Обектите с филиали получават пакет за всяка сграда с двор.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купува градината: два директни договора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1920240" cy="251460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12801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417320"/>
            <a:ext cx="274320" cy="2743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196596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МОН</a:t>
            </a:r>
            <a:endParaRPr lang="en-US" sz="14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423160"/>
            <a:ext cx="1600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Указания, технически спецификации, списък със сертифицирани решения и средствата по двете пера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2560320" y="1097280"/>
            <a:ext cx="1920240" cy="251460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743200" y="12801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141732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743200" y="196596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Договор 1</a:t>
            </a:r>
            <a:endParaRPr lang="en-US" sz="1450" dirty="0"/>
          </a:p>
        </p:txBody>
      </p:sp>
      <p:sp>
        <p:nvSpPr>
          <p:cNvPr id="12" name="Text 8"/>
          <p:cNvSpPr txBox="1"/>
          <p:nvPr/>
        </p:nvSpPr>
        <p:spPr>
          <a:xfrm>
            <a:off x="2743200" y="2423160"/>
            <a:ext cx="1600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Оборудване, монтаж, 5 години поддръжка и свързаност: до 22 400 € на обект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663440" y="1097280"/>
            <a:ext cx="1920240" cy="251460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846320" y="12801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80" y="141732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846320" y="196596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Договор 2</a:t>
            </a:r>
            <a:endParaRPr lang="en-US" sz="1450" dirty="0"/>
          </a:p>
        </p:txBody>
      </p:sp>
      <p:sp>
        <p:nvSpPr>
          <p:cNvPr id="17" name="Text 12"/>
          <p:cNvSpPr txBox="1"/>
          <p:nvPr/>
        </p:nvSpPr>
        <p:spPr>
          <a:xfrm>
            <a:off x="4846320" y="2423160"/>
            <a:ext cx="1600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Годишна услуга 27 € на дете. Подписва се всяка година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766560" y="1097280"/>
            <a:ext cx="1920240" cy="251460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949440" y="12801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41732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949440" y="196596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</a:rPr>
              <a:t>Партньори</a:t>
            </a:r>
            <a:endParaRPr lang="en-US" sz="1450" dirty="0"/>
          </a:p>
        </p:txBody>
      </p:sp>
      <p:sp>
        <p:nvSpPr>
          <p:cNvPr id="22" name="Text 16"/>
          <p:cNvSpPr txBox="1"/>
          <p:nvPr/>
        </p:nvSpPr>
        <p:spPr>
          <a:xfrm>
            <a:off x="6949440" y="2423160"/>
            <a:ext cx="16002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Национални оператори и интегратори, сертифицирани от KAI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457200" y="3794760"/>
            <a:ext cx="8229600" cy="73152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/>
        </p:spPr>
      </p:sp>
      <p:sp>
        <p:nvSpPr>
          <p:cNvPr id="24" name="Shape 18"/>
          <p:cNvSpPr/>
          <p:nvPr/>
        </p:nvSpPr>
        <p:spPr>
          <a:xfrm>
            <a:off x="640080" y="39319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" y="4046220"/>
            <a:ext cx="228600" cy="22860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80160" y="3794760"/>
            <a:ext cx="7269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Без процедура по ЗОП и без рамково споразумение.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И двата договора на градината са под прага за директно възлагане. Изборът е на директора.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Пускане наведнъж от 01.09.2027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27432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10.26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32385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11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37338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12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42291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01.27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47244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02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2197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03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7150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04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2103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05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67056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06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72009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07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76962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08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8191500" y="1005840"/>
            <a:ext cx="4953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09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7432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385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338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2291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7244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2197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150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03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7056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2009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6962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915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686800" y="1234440"/>
            <a:ext cx="0" cy="2103120"/>
          </a:xfrm>
          <a:prstGeom prst="line">
            <a:avLst/>
          </a:prstGeom>
          <a:noFill/>
          <a:ln w="6350">
            <a:solidFill>
              <a:schemeClr val="accent4">
                <a:alpha val="25000"/>
              </a:schemeClr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7200" y="128016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Решение и работна група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2770632" y="1316736"/>
            <a:ext cx="1431036" cy="201168"/>
          </a:xfrm>
          <a:prstGeom prst="roundRect">
            <a:avLst>
              <a:gd name="adj" fmla="val 22727"/>
            </a:avLst>
          </a:prstGeom>
          <a:solidFill>
            <a:schemeClr val="accent4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457200" y="1618488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Модул в НП и указания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>
            <a:off x="4256532" y="1655064"/>
            <a:ext cx="1431036" cy="201168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457200" y="195681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Проверка в 3 градини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5247132" y="1993392"/>
            <a:ext cx="1431036" cy="201168"/>
          </a:xfrm>
          <a:prstGeom prst="roundRect">
            <a:avLst>
              <a:gd name="adj" fmla="val 22727"/>
            </a:avLst>
          </a:prstGeom>
          <a:solidFill>
            <a:schemeClr val="accent2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457200" y="2295144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Договори на градините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5742432" y="2331720"/>
            <a:ext cx="1431036" cy="201168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457200" y="263347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Монтаж и приемане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6733032" y="2670048"/>
            <a:ext cx="1431036" cy="201168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457200" y="297180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Работа във всички градини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8218932" y="3008376"/>
            <a:ext cx="440436" cy="201168"/>
          </a:xfrm>
          <a:prstGeom prst="roundRect">
            <a:avLst>
              <a:gd name="adj" fmla="val 22727"/>
            </a:avLst>
          </a:prstGeom>
          <a:solidFill>
            <a:schemeClr val="accent6"/>
          </a:solidFill>
          <a:ln/>
        </p:spPr>
      </p:sp>
      <p:sp>
        <p:nvSpPr>
          <p:cNvPr id="40" name="Shape 38"/>
          <p:cNvSpPr/>
          <p:nvPr/>
        </p:nvSpPr>
        <p:spPr>
          <a:xfrm>
            <a:off x="457200" y="3566160"/>
            <a:ext cx="402336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40080" y="3611880"/>
            <a:ext cx="1097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</a:rPr>
              <a:t>2027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1691640" y="363931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≈39,9 млн. €</a:t>
            </a:r>
            <a:endParaRPr lang="en-US" sz="2200" dirty="0"/>
          </a:p>
        </p:txBody>
      </p:sp>
      <p:sp>
        <p:nvSpPr>
          <p:cNvPr id="43" name="Text 41"/>
          <p:cNvSpPr txBox="1"/>
          <p:nvPr/>
        </p:nvSpPr>
        <p:spPr>
          <a:xfrm>
            <a:off x="1691640" y="4096512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оборудване 38,1 + услуга от 01.09 1,8, без ДДС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4663440" y="3566160"/>
            <a:ext cx="402336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4846320" y="3611880"/>
            <a:ext cx="1097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</a:rPr>
              <a:t>от 2028</a:t>
            </a:r>
            <a:endParaRPr lang="en-US" sz="1500" dirty="0"/>
          </a:p>
        </p:txBody>
      </p:sp>
      <p:sp>
        <p:nvSpPr>
          <p:cNvPr id="46" name="Text 44"/>
          <p:cNvSpPr txBox="1"/>
          <p:nvPr/>
        </p:nvSpPr>
        <p:spPr>
          <a:xfrm>
            <a:off x="5897880" y="3639312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5,4 млн. €</a:t>
            </a:r>
            <a:endParaRPr lang="en-US" sz="2200" dirty="0"/>
          </a:p>
        </p:txBody>
      </p:sp>
      <p:sp>
        <p:nvSpPr>
          <p:cNvPr id="47" name="Text 45"/>
          <p:cNvSpPr txBox="1"/>
          <p:nvPr/>
        </p:nvSpPr>
        <p:spPr>
          <a:xfrm>
            <a:off x="5897880" y="4096512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годишно, само услугата, без ДДС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Откъде: модул с две пера, после стандарт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15184" cy="2971800"/>
          </a:xfrm>
          <a:prstGeom prst="roundRect">
            <a:avLst>
              <a:gd name="adj" fmla="val 2797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8016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098" y="1405890"/>
            <a:ext cx="251460" cy="251460"/>
          </a:xfrm>
          <a:prstGeom prst="rect">
            <a:avLst/>
          </a:prstGeom>
        </p:spPr>
      </p:pic>
      <p:sp>
        <p:nvSpPr>
          <p:cNvPr id="6" name="tag"/>
          <p:cNvSpPr/>
          <p:nvPr/>
        </p:nvSpPr>
        <p:spPr>
          <a:xfrm>
            <a:off x="1371600" y="1417320"/>
            <a:ext cx="1005840" cy="219456"/>
          </a:xfrm>
          <a:prstGeom prst="roundRect">
            <a:avLst>
              <a:gd name="adj" fmla="val 20833"/>
            </a:avLst>
          </a:prstGeom>
          <a:solidFill>
            <a:schemeClr val="accent1">
              <a:alpha val="15000"/>
            </a:schemeClr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1371600" y="141732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2027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658368" y="1920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Перо 1: оборудване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658368" y="251460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Капиталов разход в нов модул на НП „Осигуряване на съвременна, сигурна и достъпна образователна среда“: 22 400 € на обект.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264408" y="1097280"/>
            <a:ext cx="2615184" cy="2971800"/>
          </a:xfrm>
          <a:prstGeom prst="roundRect">
            <a:avLst>
              <a:gd name="adj" fmla="val 2797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465576" y="128016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306" y="1405890"/>
            <a:ext cx="251460" cy="251460"/>
          </a:xfrm>
          <a:prstGeom prst="rect">
            <a:avLst/>
          </a:prstGeom>
        </p:spPr>
      </p:pic>
      <p:sp>
        <p:nvSpPr>
          <p:cNvPr id="13" name="tag"/>
          <p:cNvSpPr/>
          <p:nvPr/>
        </p:nvSpPr>
        <p:spPr>
          <a:xfrm>
            <a:off x="4178808" y="1417320"/>
            <a:ext cx="1005840" cy="219456"/>
          </a:xfrm>
          <a:prstGeom prst="roundRect">
            <a:avLst>
              <a:gd name="adj" fmla="val 20833"/>
            </a:avLst>
          </a:prstGeom>
          <a:solidFill>
            <a:schemeClr val="accent1">
              <a:alpha val="15000"/>
            </a:scheme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178808" y="141732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2027–2028</a:t>
            </a:r>
            <a:endParaRPr lang="en-US" sz="900" dirty="0"/>
          </a:p>
        </p:txBody>
      </p:sp>
      <p:sp>
        <p:nvSpPr>
          <p:cNvPr id="15" name="Text 11"/>
          <p:cNvSpPr txBox="1"/>
          <p:nvPr/>
        </p:nvSpPr>
        <p:spPr>
          <a:xfrm>
            <a:off x="3465576" y="1920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Перо 2: услуга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465576" y="251460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Текуща издръжка в същия модул: 27 € на дете годишно, по броя деца в НЕИСПУО.</a:t>
            </a:r>
            <a:endParaRPr lang="en-US" sz="1150" dirty="0"/>
          </a:p>
        </p:txBody>
      </p:sp>
      <p:sp>
        <p:nvSpPr>
          <p:cNvPr id="17" name="Shape 13"/>
          <p:cNvSpPr/>
          <p:nvPr/>
        </p:nvSpPr>
        <p:spPr>
          <a:xfrm>
            <a:off x="6071616" y="1097280"/>
            <a:ext cx="2615184" cy="2971800"/>
          </a:xfrm>
          <a:prstGeom prst="roundRect">
            <a:avLst>
              <a:gd name="adj" fmla="val 2797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272784" y="128016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514" y="1405890"/>
            <a:ext cx="251460" cy="251460"/>
          </a:xfrm>
          <a:prstGeom prst="rect">
            <a:avLst/>
          </a:prstGeom>
        </p:spPr>
      </p:pic>
      <p:sp>
        <p:nvSpPr>
          <p:cNvPr id="20" name="tag"/>
          <p:cNvSpPr/>
          <p:nvPr/>
        </p:nvSpPr>
        <p:spPr>
          <a:xfrm>
            <a:off x="6986016" y="1417320"/>
            <a:ext cx="1005840" cy="219456"/>
          </a:xfrm>
          <a:prstGeom prst="roundRect">
            <a:avLst>
              <a:gd name="adj" fmla="val 20833"/>
            </a:avLst>
          </a:prstGeom>
          <a:solidFill>
            <a:schemeClr val="accent1">
              <a:alpha val="15000"/>
            </a:schemeClr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986016" y="141732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от 2029</a:t>
            </a:r>
            <a:endParaRPr lang="en-US" sz="900" dirty="0"/>
          </a:p>
        </p:txBody>
      </p:sp>
      <p:sp>
        <p:nvSpPr>
          <p:cNvPr id="22" name="Text 17"/>
          <p:cNvSpPr txBox="1"/>
          <p:nvPr/>
        </p:nvSpPr>
        <p:spPr>
          <a:xfrm>
            <a:off x="6272784" y="1920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27 € в стандарта за дете</a:t>
            </a:r>
            <a:endParaRPr lang="en-US" sz="1500" dirty="0"/>
          </a:p>
        </p:txBody>
      </p:sp>
      <p:sp>
        <p:nvSpPr>
          <p:cNvPr id="23" name="Text 18"/>
          <p:cNvSpPr txBox="1"/>
          <p:nvPr/>
        </p:nvSpPr>
        <p:spPr>
          <a:xfrm>
            <a:off x="6272784" y="251460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Целеви компонент в единния разходен стандарт. Парите следват децата всяка година.</a:t>
            </a:r>
            <a:endParaRPr lang="en-US" sz="1150" dirty="0"/>
          </a:p>
        </p:txBody>
      </p:sp>
      <p:sp>
        <p:nvSpPr>
          <p:cNvPr id="24" name="Text 19"/>
          <p:cNvSpPr txBox="1"/>
          <p:nvPr/>
        </p:nvSpPr>
        <p:spPr>
          <a:xfrm>
            <a:off x="457200" y="42062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Средствата отиват в бюджета на градината, а директорът сключва двата договора.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Опции по избор на общината и родителите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15184" cy="3429000"/>
          </a:xfrm>
          <a:prstGeom prst="roundRect">
            <a:avLst>
              <a:gd name="adj" fmla="val 2797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8016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098" y="1405890"/>
            <a:ext cx="251460" cy="2514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2801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Опция А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58368" y="1920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Автоматично предаване и вземане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58368" y="2487168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Метка на детето и ключодържател на родителя. Портата се отваря само за възрастен. Присъствията отиват в дневника.</a:t>
            </a:r>
            <a:endParaRPr lang="en-US" sz="1150" dirty="0"/>
          </a:p>
        </p:txBody>
      </p:sp>
      <p:sp>
        <p:nvSpPr>
          <p:cNvPr id="9" name="Text 6"/>
          <p:cNvSpPr txBox="1"/>
          <p:nvPr/>
        </p:nvSpPr>
        <p:spPr>
          <a:xfrm>
            <a:off x="658368" y="35661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≈33 €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58368" y="39776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на дете годишно, без ДДС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264408" y="1097280"/>
            <a:ext cx="2615184" cy="3429000"/>
          </a:xfrm>
          <a:prstGeom prst="roundRect">
            <a:avLst>
              <a:gd name="adj" fmla="val 2797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65576" y="128016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306" y="1405890"/>
            <a:ext cx="251460" cy="25146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087368" y="12801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Опция Б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3465576" y="1920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Зони в двора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465576" y="2487168"/>
            <a:ext cx="2240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Със същите метки: „последно видяно“ по зони и автоматично преброяване при прибиране.</a:t>
            </a:r>
            <a:endParaRPr lang="en-US" sz="1150" dirty="0"/>
          </a:p>
        </p:txBody>
      </p:sp>
      <p:sp>
        <p:nvSpPr>
          <p:cNvPr id="17" name="Text 13"/>
          <p:cNvSpPr txBox="1"/>
          <p:nvPr/>
        </p:nvSpPr>
        <p:spPr>
          <a:xfrm>
            <a:off x="3465576" y="3566160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≈13 €</a:t>
            </a:r>
            <a:endParaRPr lang="en-US" sz="2200" dirty="0"/>
          </a:p>
        </p:txBody>
      </p:sp>
      <p:sp>
        <p:nvSpPr>
          <p:cNvPr id="18" name="Text 14"/>
          <p:cNvSpPr txBox="1"/>
          <p:nvPr/>
        </p:nvSpPr>
        <p:spPr>
          <a:xfrm>
            <a:off x="3465576" y="39776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на дете годишно, без ДДС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6071616" y="1097280"/>
            <a:ext cx="2615184" cy="3429000"/>
          </a:xfrm>
          <a:prstGeom prst="roundRect">
            <a:avLst>
              <a:gd name="adj" fmla="val 2797"/>
            </a:avLst>
          </a:prstGeom>
          <a:solidFill>
            <a:schemeClr val="accent4">
              <a:alpha val="12000"/>
            </a:schemeClr>
          </a:solidFill>
          <a:ln/>
        </p:spPr>
      </p:sp>
      <p:sp>
        <p:nvSpPr>
          <p:cNvPr id="20" name="Shape 16"/>
          <p:cNvSpPr/>
          <p:nvPr/>
        </p:nvSpPr>
        <p:spPr>
          <a:xfrm>
            <a:off x="6272784" y="128016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514" y="1405890"/>
            <a:ext cx="251460" cy="25146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6894576" y="128016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Не правим</a:t>
            </a:r>
            <a:endParaRPr lang="en-US" sz="1500" dirty="0"/>
          </a:p>
        </p:txBody>
      </p:sp>
      <p:sp>
        <p:nvSpPr>
          <p:cNvPr id="23" name="Text 18"/>
          <p:cNvSpPr txBox="1"/>
          <p:nvPr/>
        </p:nvSpPr>
        <p:spPr>
          <a:xfrm>
            <a:off x="6272784" y="1920240"/>
            <a:ext cx="2286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GPS и телефон за детето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История на движението за дни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Проследяване извън градината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Лица и биометрия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Наблюдение в групите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Законосъобразно по замисъл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15184" cy="14630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21792" y="1261872"/>
            <a:ext cx="411480" cy="41148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662" y="1364742"/>
            <a:ext cx="205740" cy="2057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43000" y="12618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Оценка на въздействието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1755648"/>
            <a:ext cx="2331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Преди старта, с консултация с КЗЛД при висок риск (чл. 35–36 ОРЗД)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264408" y="1097280"/>
            <a:ext cx="2615184" cy="14630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429000" y="1261872"/>
            <a:ext cx="411480" cy="41148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870" y="1364742"/>
            <a:ext cx="205740" cy="20574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950208" y="12618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Без лица и биометрия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3429000" y="1755648"/>
            <a:ext cx="2331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Камерата мери височина на обект. Без разпознаване на емоции (чл. 5 от Акта за ИИ)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6071616" y="1097280"/>
            <a:ext cx="2615184" cy="14630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36208" y="1261872"/>
            <a:ext cx="411480" cy="41148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078" y="1364742"/>
            <a:ext cx="205740" cy="20574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757416" y="12618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Минимум данни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6236208" y="1755648"/>
            <a:ext cx="2331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Запис само в градината, изтриване след 30 дни. Към платформата: клип при сигнал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457200" y="2697480"/>
            <a:ext cx="2615184" cy="14630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21792" y="2862072"/>
            <a:ext cx="411480" cy="41148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662" y="2964942"/>
            <a:ext cx="205740" cy="20574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143000" y="28620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Защитена мрежа</a:t>
            </a:r>
            <a:endParaRPr lang="en-US" sz="1300" dirty="0"/>
          </a:p>
        </p:txBody>
      </p:sp>
      <p:sp>
        <p:nvSpPr>
          <p:cNvPr id="22" name="Text 16"/>
          <p:cNvSpPr txBox="1"/>
          <p:nvPr/>
        </p:nvSpPr>
        <p:spPr>
          <a:xfrm>
            <a:off x="621792" y="3355848"/>
            <a:ext cx="2331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Отделна от интернета на градината, криптирана, с годишен независим одит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3264408" y="2697480"/>
            <a:ext cx="2615184" cy="14630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3429000" y="2862072"/>
            <a:ext cx="411480" cy="41148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1870" y="2964942"/>
            <a:ext cx="205740" cy="20574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3950208" y="28620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Прозрачност</a:t>
            </a:r>
            <a:endParaRPr lang="en-US" sz="1300" dirty="0"/>
          </a:p>
        </p:txBody>
      </p:sp>
      <p:sp>
        <p:nvSpPr>
          <p:cNvPr id="27" name="Text 20"/>
          <p:cNvSpPr txBox="1"/>
          <p:nvPr/>
        </p:nvSpPr>
        <p:spPr>
          <a:xfrm>
            <a:off x="3429000" y="3355848"/>
            <a:ext cx="2331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Родителите са информирани. Метките са само по желание</a:t>
            </a:r>
            <a:endParaRPr lang="en-US" sz="1100" dirty="0"/>
          </a:p>
        </p:txBody>
      </p:sp>
      <p:sp>
        <p:nvSpPr>
          <p:cNvPr id="28" name="Shape 21"/>
          <p:cNvSpPr/>
          <p:nvPr/>
        </p:nvSpPr>
        <p:spPr>
          <a:xfrm>
            <a:off x="6071616" y="2697480"/>
            <a:ext cx="2615184" cy="146304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6236208" y="2862072"/>
            <a:ext cx="411480" cy="41148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9078" y="2964942"/>
            <a:ext cx="205740" cy="20574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757416" y="28620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Обобщени отчети</a:t>
            </a:r>
            <a:endParaRPr lang="en-US" sz="1300" dirty="0"/>
          </a:p>
        </p:txBody>
      </p:sp>
      <p:sp>
        <p:nvSpPr>
          <p:cNvPr id="32" name="Text 24"/>
          <p:cNvSpPr txBox="1"/>
          <p:nvPr/>
        </p:nvSpPr>
        <p:spPr>
          <a:xfrm>
            <a:off x="6236208" y="3355848"/>
            <a:ext cx="2331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Към общината и МОН без лични данни и без оценка на учителите</a:t>
            </a:r>
            <a:endParaRPr lang="en-US" sz="1100" dirty="0"/>
          </a:p>
        </p:txBody>
      </p:sp>
      <p:sp>
        <p:nvSpPr>
          <p:cNvPr id="33" name="Text 25"/>
          <p:cNvSpPr txBox="1"/>
          <p:nvPr/>
        </p:nvSpPr>
        <p:spPr>
          <a:xfrm>
            <a:off x="457200" y="4343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Швеция, 2019: глоба за разпознаване на лица в училище. KAI не използва лица.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Проверка и приемане на всеки обект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2615184" cy="1371600"/>
          </a:xfrm>
          <a:prstGeom prst="roundRect">
            <a:avLst>
              <a:gd name="adj" fmla="val 533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21792" y="1261872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662" y="1364742"/>
            <a:ext cx="205740" cy="2057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43000" y="12618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3 градини, пролет 2027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175564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2 частни и 1 общинска. Инсценирани сценарии на портата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264408" y="1097280"/>
            <a:ext cx="2615184" cy="1371600"/>
          </a:xfrm>
          <a:prstGeom prst="roundRect">
            <a:avLst>
              <a:gd name="adj" fmla="val 533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429000" y="1261872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870" y="1364742"/>
            <a:ext cx="205740" cy="20574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950208" y="12618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Приемане на всеки обект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3429000" y="175564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Протокол по същите цели, преди да започне плащането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6071616" y="1097280"/>
            <a:ext cx="2615184" cy="1371600"/>
          </a:xfrm>
          <a:prstGeom prst="roundRect">
            <a:avLst>
              <a:gd name="adj" fmla="val 533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36208" y="1261872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078" y="1364742"/>
            <a:ext cx="205740" cy="20574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757416" y="126187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Отчет към МОН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6236208" y="175564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Месечно, с обобщени данни. Годишен независим одит</a:t>
            </a:r>
            <a:endParaRPr lang="en-US" sz="1100" dirty="0"/>
          </a:p>
        </p:txBody>
      </p:sp>
      <p:sp>
        <p:nvSpPr>
          <p:cNvPr id="18" name="Text 13"/>
          <p:cNvSpPr txBox="1"/>
          <p:nvPr/>
        </p:nvSpPr>
        <p:spPr>
          <a:xfrm>
            <a:off x="457200" y="26517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Цели за всеки обект</a:t>
            </a:r>
            <a:endParaRPr lang="en-US" sz="1400" dirty="0"/>
          </a:p>
        </p:txBody>
      </p:sp>
      <p:sp>
        <p:nvSpPr>
          <p:cNvPr id="19" name="tag"/>
          <p:cNvSpPr/>
          <p:nvPr/>
        </p:nvSpPr>
        <p:spPr>
          <a:xfrm>
            <a:off x="2606040" y="2679192"/>
            <a:ext cx="1005840" cy="219456"/>
          </a:xfrm>
          <a:prstGeom prst="roundRect">
            <a:avLst>
              <a:gd name="adj" fmla="val 20833"/>
            </a:avLst>
          </a:prstGeom>
          <a:solidFill>
            <a:schemeClr val="accent1">
              <a:alpha val="15000"/>
            </a:schemeClr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2606040" y="2679192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accent1"/>
                </a:solidFill>
              </a:rPr>
              <a:t>предложение</a:t>
            </a:r>
            <a:endParaRPr lang="en-US" sz="900" dirty="0"/>
          </a:p>
        </p:txBody>
      </p:sp>
      <p:sp>
        <p:nvSpPr>
          <p:cNvPr id="21" name="Shape 16"/>
          <p:cNvSpPr/>
          <p:nvPr/>
        </p:nvSpPr>
        <p:spPr>
          <a:xfrm>
            <a:off x="457200" y="3017520"/>
            <a:ext cx="1920240" cy="1005840"/>
          </a:xfrm>
          <a:prstGeom prst="roundRect">
            <a:avLst>
              <a:gd name="adj" fmla="val 727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2" name="Text 17"/>
          <p:cNvSpPr txBox="1"/>
          <p:nvPr/>
        </p:nvSpPr>
        <p:spPr>
          <a:xfrm>
            <a:off x="594360" y="306324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≤ 3–5 с</a:t>
            </a:r>
            <a:endParaRPr lang="en-US" sz="2200" dirty="0"/>
          </a:p>
        </p:txBody>
      </p:sp>
      <p:sp>
        <p:nvSpPr>
          <p:cNvPr id="23" name="Text 18"/>
          <p:cNvSpPr txBox="1"/>
          <p:nvPr/>
        </p:nvSpPr>
        <p:spPr>
          <a:xfrm>
            <a:off x="594360" y="347472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от засичане до известие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2560320" y="3017520"/>
            <a:ext cx="1920240" cy="1005840"/>
          </a:xfrm>
          <a:prstGeom prst="roundRect">
            <a:avLst>
              <a:gd name="adj" fmla="val 727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5" name="Text 20"/>
          <p:cNvSpPr txBox="1"/>
          <p:nvPr/>
        </p:nvSpPr>
        <p:spPr>
          <a:xfrm>
            <a:off x="2697480" y="306324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≥ 95%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2697480" y="347472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засечени пресичания в инсценирани сценарии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4663440" y="3017520"/>
            <a:ext cx="1920240" cy="1005840"/>
          </a:xfrm>
          <a:prstGeom prst="roundRect">
            <a:avLst>
              <a:gd name="adj" fmla="val 727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28" name="Text 23"/>
          <p:cNvSpPr txBox="1"/>
          <p:nvPr/>
        </p:nvSpPr>
        <p:spPr>
          <a:xfrm>
            <a:off x="4800600" y="306324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≤ 1–2</a:t>
            </a:r>
            <a:endParaRPr lang="en-US" sz="2200" dirty="0"/>
          </a:p>
        </p:txBody>
      </p:sp>
      <p:sp>
        <p:nvSpPr>
          <p:cNvPr id="29" name="Text 24"/>
          <p:cNvSpPr txBox="1"/>
          <p:nvPr/>
        </p:nvSpPr>
        <p:spPr>
          <a:xfrm>
            <a:off x="4800600" y="347472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фалшиви сигнала на градина на ден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>
            <a:off x="6766560" y="3017520"/>
            <a:ext cx="1920240" cy="1005840"/>
          </a:xfrm>
          <a:prstGeom prst="roundRect">
            <a:avLst>
              <a:gd name="adj" fmla="val 7273"/>
            </a:avLst>
          </a:prstGeom>
          <a:solidFill>
            <a:schemeClr val="bg1"/>
          </a:solidFill>
          <a:ln w="6350">
            <a:solidFill>
              <a:schemeClr val="accent4">
                <a:alpha val="30000"/>
              </a:schemeClr>
            </a:solidFill>
            <a:prstDash val="solid"/>
          </a:ln>
        </p:spPr>
      </p:sp>
      <p:sp>
        <p:nvSpPr>
          <p:cNvPr id="31" name="Text 26"/>
          <p:cNvSpPr txBox="1"/>
          <p:nvPr/>
        </p:nvSpPr>
        <p:spPr>
          <a:xfrm>
            <a:off x="6903720" y="306324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≤ 30 с</a:t>
            </a:r>
            <a:endParaRPr lang="en-US" sz="2200" dirty="0"/>
          </a:p>
        </p:txBody>
      </p:sp>
      <p:sp>
        <p:nvSpPr>
          <p:cNvPr id="32" name="Text 27"/>
          <p:cNvSpPr txBox="1"/>
          <p:nvPr/>
        </p:nvSpPr>
        <p:spPr>
          <a:xfrm>
            <a:off x="6903720" y="347472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до потвърждение, иначе ескалация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Градина, която се забави, започва по-късно, без да спира останалите.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Какво предлагаме да реши МОН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3931920" cy="1188720"/>
          </a:xfrm>
          <a:prstGeom prst="roundRect">
            <a:avLst>
              <a:gd name="adj" fmla="val 7692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bg1">
                <a:alpha val="30000"/>
              </a:scheme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4630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</a:rPr>
              <a:t>1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4630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Работна група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82880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МОН, КЗЛД, НСОРБ и общини до края на 2026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663440" y="1325880"/>
            <a:ext cx="3931920" cy="1188720"/>
          </a:xfrm>
          <a:prstGeom prst="roundRect">
            <a:avLst>
              <a:gd name="adj" fmla="val 7692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bg1">
                <a:alpha val="30000"/>
              </a:schemeClr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46320" y="14630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</a:rPr>
              <a:t>2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5394960" y="14630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Модул с две пера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5394960" y="182880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В НП за 2027: 22 400 € на обект еднократно и 27 € на дете годишно, без ДДС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2697480"/>
            <a:ext cx="3931920" cy="1188720"/>
          </a:xfrm>
          <a:prstGeom prst="roundRect">
            <a:avLst>
              <a:gd name="adj" fmla="val 7692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bg1">
                <a:alpha val="30000"/>
              </a:scheme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28346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</a:rPr>
              <a:t>3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1280160" y="28346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Указания и спецификации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320040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Технически изисквания и списък със сертифицирани решения за градините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663440" y="2697480"/>
            <a:ext cx="3931920" cy="1188720"/>
          </a:xfrm>
          <a:prstGeom prst="roundRect">
            <a:avLst>
              <a:gd name="adj" fmla="val 7692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bg1">
                <a:alpha val="30000"/>
              </a:schemeClr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846320" y="28346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</a:rPr>
              <a:t>4</a:t>
            </a:r>
            <a:endParaRPr lang="en-US" sz="3000" dirty="0"/>
          </a:p>
        </p:txBody>
      </p:sp>
      <p:sp>
        <p:nvSpPr>
          <p:cNvPr id="17" name="Text 15"/>
          <p:cNvSpPr txBox="1"/>
          <p:nvPr/>
        </p:nvSpPr>
        <p:spPr>
          <a:xfrm>
            <a:off x="5394960" y="28346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Интеграция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394960" y="320040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Електронните дневници да приемат сигнали и присъствия от системи за безопасност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4206240"/>
            <a:ext cx="457200" cy="457200"/>
          </a:xfrm>
          <a:prstGeom prst="roundRect">
            <a:avLst>
              <a:gd name="adj" fmla="val 20000"/>
            </a:avLst>
          </a:prstGeom>
          <a:solidFill>
            <a:schemeClr val="bg1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4251960"/>
            <a:ext cx="365760" cy="36576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188720" y="42062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KAI · Kindergarden AI  </a:t>
            </a:r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kai.ecity.bg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Приложение: какво плаща държавата</a:t>
            </a:r>
            <a:endParaRPr lang="en-US" sz="2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8229600" cy="914400"/>
        </p:xfrm>
        <a:graphic>
          <a:graphicData uri="http://schemas.openxmlformats.org/drawingml/2006/table">
            <a:tbl>
              <a:tblPr/>
              <a:tblGrid>
                <a:gridCol w="4937760"/>
                <a:gridCol w="1645920"/>
                <a:gridCol w="1645920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Перо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Без ДДС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С ДДС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Перо 1: оборудване на обект, еднократно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22 400 €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26 880 €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Перо 1: 1 699 градини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38,06 млн. 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45,67 млн. 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Перо 2: услуга на дете, годишно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27,00 €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32,40 €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Перо 2: средна градина (≈118 деца), годишно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≈3 190 €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≈3 820 €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Перо 2: 200 000 деца, годишно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5,40 млн. 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6,48 млн. 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2027: оборудване + услуга от 01.09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39,86 млн. 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47,83 млн. 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От 2028: годишно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5,40 млн. 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6,48 млн. €</a:t>
                      </a:r>
                      <a:endParaRPr lang="en-US" sz="1200" dirty="0"/>
                    </a:p>
                  </a:txBody>
                  <a:tcPr marL="91440" marR="91440" marT="27432" marB="27432">
                    <a:lnL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B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794760"/>
            <a:ext cx="7223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Допускания: ≈200 000 деца, 1 699 общински и държавни градини (НСИ 2025/2026: 1 829 градини, от тях 130 частни; частните могат да се включат със свои средства). Филиалите на друг адрес може да увеличат броя обекти. Цените са оценки и ще се потвърдят с оферти.</a:t>
            </a:r>
            <a:endParaRPr lang="en-US" sz="1050" dirty="0"/>
          </a:p>
        </p:txBody>
      </p:sp>
      <p:sp>
        <p:nvSpPr>
          <p:cNvPr id="5" name="tag"/>
          <p:cNvSpPr/>
          <p:nvPr/>
        </p:nvSpPr>
        <p:spPr>
          <a:xfrm>
            <a:off x="8001000" y="3822192"/>
            <a:ext cx="685800" cy="219456"/>
          </a:xfrm>
          <a:prstGeom prst="roundRect">
            <a:avLst>
              <a:gd name="adj" fmla="val 20833"/>
            </a:avLst>
          </a:prstGeom>
          <a:solidFill>
            <a:schemeClr val="accent2">
              <a:alpha val="25000"/>
            </a:scheme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001000" y="3822192"/>
            <a:ext cx="685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оценка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36592"/>
            <a:ext cx="457200" cy="23774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I">
  <a:themeElements>
    <a:clrScheme name="KAI">
      <a:dk1>
        <a:srgbClr val="15201C"/>
      </a:dk1>
      <a:lt1>
        <a:srgbClr val="FFFFFF"/>
      </a:lt1>
      <a:dk2>
        <a:srgbClr val="1E5F57"/>
      </a:dk2>
      <a:lt2>
        <a:srgbClr val="F1F4F2"/>
      </a:lt2>
      <a:accent1>
        <a:srgbClr val="1E5F57"/>
      </a:accent1>
      <a:accent2>
        <a:srgbClr val="E2A84E"/>
      </a:accent2>
      <a:accent3>
        <a:srgbClr val="BF3F2B"/>
      </a:accent3>
      <a:accent4>
        <a:srgbClr val="5A6762"/>
      </a:accent4>
      <a:accent5>
        <a:srgbClr val="DCEBE6"/>
      </a:accent5>
      <a:accent6>
        <a:srgbClr val="2B7A4B"/>
      </a:accent6>
      <a:hlink>
        <a:srgbClr val="1E5F57"/>
      </a:hlink>
      <a:folHlink>
        <a:srgbClr val="5A6762"/>
      </a:folHlink>
    </a:clrScheme>
    <a:fontScheme name="KAI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KAI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KAI · Kindergarden AI</dc:title>
  <dc:subject>Предложение към МОН: безопасен двор и порти, 27 € на дете годишно и оборудване на обект</dc:subject>
  <dc:creator>KAI</dc:creator>
  <cp:lastModifiedBy>KAI</cp:lastModifiedBy>
  <cp:revision>1</cp:revision>
  <dcterms:created xsi:type="dcterms:W3CDTF">2026-10-06T20:14:46Z</dcterms:created>
  <dcterms:modified xsi:type="dcterms:W3CDTF">2026-10-06T20:14:46Z</dcterms:modified>
</cp:coreProperties>
</file>